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e47a859b794c26" /><Relationship Type="http://schemas.openxmlformats.org/officeDocument/2006/relationships/extended-properties" Target="/docProps/app.xml" Id="R2588a5772bfe4400" /><Relationship Type="http://schemas.openxmlformats.org/officeDocument/2006/relationships/officeDocument" Target="/ppt/presentation.xml" Id="R442bf9ada0214811" /></Relationships>
</file>

<file path=ppt/presentation.xml><?xml version="1.0" encoding="utf-8"?>
<p:presentation xmlns:p="http://schemas.openxmlformats.org/presentationml/2006/main">
  <p:sldMasterIdLst>
    <p:sldMasterId xmlns:r="http://schemas.openxmlformats.org/officeDocument/2006/relationships" id="2147483648" r:id="R597e9807e2fb4f22"/>
  </p:sldMasterIdLst>
  <p:notesMasterIdLst>
    <p:notesMasterId xmlns:r="http://schemas.openxmlformats.org/officeDocument/2006/relationships" r:id="Re1876cb10dd74987"/>
  </p:notesMasterIdLst>
  <p:sldIdLst>
    <p:sldId xmlns:r="http://schemas.openxmlformats.org/officeDocument/2006/relationships" id="256" r:id="R29a2a51e032144b0"/>
    <p:sldId xmlns:r="http://schemas.openxmlformats.org/officeDocument/2006/relationships" id="257" r:id="R2b6f74ab74f54646"/>
    <p:sldId xmlns:r="http://schemas.openxmlformats.org/officeDocument/2006/relationships" id="258" r:id="R2f687bf380d64c93"/>
    <p:sldId xmlns:r="http://schemas.openxmlformats.org/officeDocument/2006/relationships" id="259" r:id="Rca70965fd1a34aea"/>
    <p:sldId xmlns:r="http://schemas.openxmlformats.org/officeDocument/2006/relationships" id="260" r:id="Rf16174603a834e22"/>
    <p:sldId xmlns:r="http://schemas.openxmlformats.org/officeDocument/2006/relationships" id="261" r:id="R73f4df1d551a4d33"/>
    <p:sldId xmlns:r="http://schemas.openxmlformats.org/officeDocument/2006/relationships" id="262" r:id="R14db9f47e72a4709"/>
    <p:sldId xmlns:r="http://schemas.openxmlformats.org/officeDocument/2006/relationships" id="263" r:id="Rf6860c6b542f448d"/>
    <p:sldId xmlns:r="http://schemas.openxmlformats.org/officeDocument/2006/relationships" id="264" r:id="R84c23b3b91544827"/>
    <p:sldId xmlns:r="http://schemas.openxmlformats.org/officeDocument/2006/relationships" id="265" r:id="R51226ce5b5d74cb7"/>
    <p:sldId xmlns:r="http://schemas.openxmlformats.org/officeDocument/2006/relationships" id="266" r:id="Raa942856dc25408c"/>
    <p:sldId xmlns:r="http://schemas.openxmlformats.org/officeDocument/2006/relationships" id="267" r:id="R505863e30f82429d"/>
    <p:sldId xmlns:r="http://schemas.openxmlformats.org/officeDocument/2006/relationships" id="268" r:id="R32709ff53fdc4b8f"/>
    <p:sldId xmlns:r="http://schemas.openxmlformats.org/officeDocument/2006/relationships" id="269" r:id="R1ede6f8164fd4e99"/>
    <p:sldId xmlns:r="http://schemas.openxmlformats.org/officeDocument/2006/relationships" id="270" r:id="Rf9a22da12a8f4477"/>
    <p:sldId xmlns:r="http://schemas.openxmlformats.org/officeDocument/2006/relationships" id="271" r:id="Rdbea049a226d414c"/>
    <p:sldId xmlns:r="http://schemas.openxmlformats.org/officeDocument/2006/relationships" id="272" r:id="R88408d897c444c51"/>
    <p:sldId xmlns:r="http://schemas.openxmlformats.org/officeDocument/2006/relationships" id="273" r:id="Rf6de93d70c8940c7"/>
    <p:sldId xmlns:r="http://schemas.openxmlformats.org/officeDocument/2006/relationships" id="274" r:id="Rfda5250e37674e29"/>
    <p:sldId xmlns:r="http://schemas.openxmlformats.org/officeDocument/2006/relationships" id="275" r:id="R2c1f324cb3004eeb"/>
    <p:sldId xmlns:r="http://schemas.openxmlformats.org/officeDocument/2006/relationships" id="276" r:id="R1b1ed524a88a4213"/>
    <p:sldId xmlns:r="http://schemas.openxmlformats.org/officeDocument/2006/relationships" id="277" r:id="Rc4818e004c1a4376"/>
    <p:sldId xmlns:r="http://schemas.openxmlformats.org/officeDocument/2006/relationships" id="278" r:id="R2fa22c8759bf4e89"/>
    <p:sldId xmlns:r="http://schemas.openxmlformats.org/officeDocument/2006/relationships" id="279" r:id="Rad157322950b4421"/>
    <p:sldId xmlns:r="http://schemas.openxmlformats.org/officeDocument/2006/relationships" id="280" r:id="R37331ac7de144758"/>
    <p:sldId xmlns:r="http://schemas.openxmlformats.org/officeDocument/2006/relationships" id="281" r:id="Rd7d0daf1ba6b4b72"/>
    <p:sldId xmlns:r="http://schemas.openxmlformats.org/officeDocument/2006/relationships" id="282" r:id="Rd1c214550a244dca"/>
    <p:sldId xmlns:r="http://schemas.openxmlformats.org/officeDocument/2006/relationships" id="283" r:id="R28caf88d18504810"/>
    <p:sldId xmlns:r="http://schemas.openxmlformats.org/officeDocument/2006/relationships" id="284" r:id="Rb6829ea73cfa4011"/>
    <p:sldId xmlns:r="http://schemas.openxmlformats.org/officeDocument/2006/relationships" id="285" r:id="R4abe230dc3344e97"/>
    <p:sldId xmlns:r="http://schemas.openxmlformats.org/officeDocument/2006/relationships" id="286" r:id="Ra6412156869745eb"/>
    <p:sldId xmlns:r="http://schemas.openxmlformats.org/officeDocument/2006/relationships" id="287" r:id="R90e108494e984f32"/>
    <p:sldId xmlns:r="http://schemas.openxmlformats.org/officeDocument/2006/relationships" id="288" r:id="R64864fd5918840c0"/>
    <p:sldId xmlns:r="http://schemas.openxmlformats.org/officeDocument/2006/relationships" id="289" r:id="Ra34ef3cac3a24c40"/>
    <p:sldId xmlns:r="http://schemas.openxmlformats.org/officeDocument/2006/relationships" id="290" r:id="R3000230a1e9a41ed"/>
    <p:sldId xmlns:r="http://schemas.openxmlformats.org/officeDocument/2006/relationships" id="291" r:id="R0e7ff56953594b49"/>
    <p:sldId xmlns:r="http://schemas.openxmlformats.org/officeDocument/2006/relationships" id="292" r:id="R501deeeda7f54302"/>
    <p:sldId xmlns:r="http://schemas.openxmlformats.org/officeDocument/2006/relationships" id="293" r:id="Rbad639fe5eb94e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c0dd788231e42aa" /><Relationship Type="http://schemas.openxmlformats.org/officeDocument/2006/relationships/slideMaster" Target="/ppt/slideMasters/slideMaster1.xml" Id="R597e9807e2fb4f22" /><Relationship Type="http://schemas.openxmlformats.org/officeDocument/2006/relationships/notesMaster" Target="/ppt/notesMasters/notesMaster1.xml" Id="Re1876cb10dd74987" /><Relationship Type="http://schemas.openxmlformats.org/officeDocument/2006/relationships/presProps" Target="/ppt/presProps.xml" Id="Ra431e4d778304ca2" /><Relationship Type="http://schemas.openxmlformats.org/officeDocument/2006/relationships/tableStyles" Target="/ppt/tableStyles.xml" Id="R2e962a9a596045fe" /><Relationship Type="http://schemas.openxmlformats.org/officeDocument/2006/relationships/slide" Target="/ppt/slides/slide1.xml" Id="R29a2a51e032144b0" /><Relationship Type="http://schemas.openxmlformats.org/officeDocument/2006/relationships/slide" Target="/ppt/slides/slide2.xml" Id="R2b6f74ab74f54646" /><Relationship Type="http://schemas.openxmlformats.org/officeDocument/2006/relationships/slide" Target="/ppt/slides/slide3.xml" Id="R2f687bf380d64c93" /><Relationship Type="http://schemas.openxmlformats.org/officeDocument/2006/relationships/slide" Target="/ppt/slides/slide4.xml" Id="Rca70965fd1a34aea" /><Relationship Type="http://schemas.openxmlformats.org/officeDocument/2006/relationships/slide" Target="/ppt/slides/slide5.xml" Id="Rf16174603a834e22" /><Relationship Type="http://schemas.openxmlformats.org/officeDocument/2006/relationships/slide" Target="/ppt/slides/slide6.xml" Id="R73f4df1d551a4d33" /><Relationship Type="http://schemas.openxmlformats.org/officeDocument/2006/relationships/slide" Target="/ppt/slides/slide7.xml" Id="R14db9f47e72a4709" /><Relationship Type="http://schemas.openxmlformats.org/officeDocument/2006/relationships/slide" Target="/ppt/slides/slide8.xml" Id="Rf6860c6b542f448d" /><Relationship Type="http://schemas.openxmlformats.org/officeDocument/2006/relationships/slide" Target="/ppt/slides/slide9.xml" Id="R84c23b3b91544827" /><Relationship Type="http://schemas.openxmlformats.org/officeDocument/2006/relationships/slide" Target="/ppt/slides/slide10.xml" Id="R51226ce5b5d74cb7" /><Relationship Type="http://schemas.openxmlformats.org/officeDocument/2006/relationships/slide" Target="/ppt/slides/slide11.xml" Id="Raa942856dc25408c" /><Relationship Type="http://schemas.openxmlformats.org/officeDocument/2006/relationships/slide" Target="/ppt/slides/slide12.xml" Id="R505863e30f82429d" /><Relationship Type="http://schemas.openxmlformats.org/officeDocument/2006/relationships/slide" Target="/ppt/slides/slide13.xml" Id="R32709ff53fdc4b8f" /><Relationship Type="http://schemas.openxmlformats.org/officeDocument/2006/relationships/slide" Target="/ppt/slides/slide14.xml" Id="R1ede6f8164fd4e99" /><Relationship Type="http://schemas.openxmlformats.org/officeDocument/2006/relationships/slide" Target="/ppt/slides/slide15.xml" Id="Rf9a22da12a8f4477" /><Relationship Type="http://schemas.openxmlformats.org/officeDocument/2006/relationships/slide" Target="/ppt/slides/slide16.xml" Id="Rdbea049a226d414c" /><Relationship Type="http://schemas.openxmlformats.org/officeDocument/2006/relationships/slide" Target="/ppt/slides/slide17.xml" Id="R88408d897c444c51" /><Relationship Type="http://schemas.openxmlformats.org/officeDocument/2006/relationships/slide" Target="/ppt/slides/slide18.xml" Id="Rf6de93d70c8940c7" /><Relationship Type="http://schemas.openxmlformats.org/officeDocument/2006/relationships/slide" Target="/ppt/slides/slide19.xml" Id="Rfda5250e37674e29" /><Relationship Type="http://schemas.openxmlformats.org/officeDocument/2006/relationships/slide" Target="/ppt/slides/slide20.xml" Id="R2c1f324cb3004eeb" /><Relationship Type="http://schemas.openxmlformats.org/officeDocument/2006/relationships/slide" Target="/ppt/slides/slide21.xml" Id="R1b1ed524a88a4213" /><Relationship Type="http://schemas.openxmlformats.org/officeDocument/2006/relationships/slide" Target="/ppt/slides/slide22.xml" Id="Rc4818e004c1a4376" /><Relationship Type="http://schemas.openxmlformats.org/officeDocument/2006/relationships/slide" Target="/ppt/slides/slide23.xml" Id="R2fa22c8759bf4e89" /><Relationship Type="http://schemas.openxmlformats.org/officeDocument/2006/relationships/slide" Target="/ppt/slides/slide24.xml" Id="Rad157322950b4421" /><Relationship Type="http://schemas.openxmlformats.org/officeDocument/2006/relationships/slide" Target="/ppt/slides/slide25.xml" Id="R37331ac7de144758" /><Relationship Type="http://schemas.openxmlformats.org/officeDocument/2006/relationships/slide" Target="/ppt/slides/slide26.xml" Id="Rd7d0daf1ba6b4b72" /><Relationship Type="http://schemas.openxmlformats.org/officeDocument/2006/relationships/slide" Target="/ppt/slides/slide27.xml" Id="Rd1c214550a244dca" /><Relationship Type="http://schemas.openxmlformats.org/officeDocument/2006/relationships/slide" Target="/ppt/slides/slide28.xml" Id="R28caf88d18504810" /><Relationship Type="http://schemas.openxmlformats.org/officeDocument/2006/relationships/slide" Target="/ppt/slides/slide29.xml" Id="Rb6829ea73cfa4011" /><Relationship Type="http://schemas.openxmlformats.org/officeDocument/2006/relationships/slide" Target="/ppt/slides/slide30.xml" Id="R4abe230dc3344e97" /><Relationship Type="http://schemas.openxmlformats.org/officeDocument/2006/relationships/slide" Target="/ppt/slides/slide31.xml" Id="Ra6412156869745eb" /><Relationship Type="http://schemas.openxmlformats.org/officeDocument/2006/relationships/slide" Target="/ppt/slides/slide32.xml" Id="R90e108494e984f32" /><Relationship Type="http://schemas.openxmlformats.org/officeDocument/2006/relationships/slide" Target="/ppt/slides/slide33.xml" Id="R64864fd5918840c0" /><Relationship Type="http://schemas.openxmlformats.org/officeDocument/2006/relationships/slide" Target="/ppt/slides/slide34.xml" Id="Ra34ef3cac3a24c40" /><Relationship Type="http://schemas.openxmlformats.org/officeDocument/2006/relationships/slide" Target="/ppt/slides/slide35.xml" Id="R3000230a1e9a41ed" /><Relationship Type="http://schemas.openxmlformats.org/officeDocument/2006/relationships/slide" Target="/ppt/slides/slide36.xml" Id="R0e7ff56953594b49" /><Relationship Type="http://schemas.openxmlformats.org/officeDocument/2006/relationships/slide" Target="/ppt/slides/slide37.xml" Id="R501deeeda7f54302" /><Relationship Type="http://schemas.openxmlformats.org/officeDocument/2006/relationships/slide" Target="/ppt/slides/slide38.xml" Id="Rbad639fe5eb94e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3795b9e1ee49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1154c565ee44c0" /><Relationship Type="http://schemas.openxmlformats.org/officeDocument/2006/relationships/notesMaster" Target="/ppt/notesMasters/notesMaster1.xml" Id="R0c49b77fb8cb4e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9c0a4b72aa4249" /><Relationship Type="http://schemas.openxmlformats.org/officeDocument/2006/relationships/notesMaster" Target="/ppt/notesMasters/notesMaster1.xml" Id="R8046b362f6e540e3" /></Relationships>
</file>

<file path=ppt/notesSlides/_rels/notesSlide3.xml.rels>&#65279;<?xml version="1.0" encoding="utf-8"?><Relationships xmlns="http://schemas.openxmlformats.org/package/2006/relationships"><Relationship Type="http://schemas.openxmlformats.org/officeDocument/2006/relationships/slide" Target="/ppt/slides/slide3.xml" Id="Rd85b4ed50f464f9d" /><Relationship Type="http://schemas.openxmlformats.org/officeDocument/2006/relationships/notesMaster" Target="/ppt/notesMasters/notesMaster1.xml" Id="R9b44493775234cf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161266e22f74017" /><Relationship Type="http://schemas.openxmlformats.org/officeDocument/2006/relationships/notesMaster" Target="/ppt/notesMasters/notesMaster1.xml" Id="R261836be712a42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9a47614ee547d4" /><Relationship Type="http://schemas.openxmlformats.org/officeDocument/2006/relationships/notesMaster" Target="/ppt/notesMasters/notesMaster1.xml" Id="R93faada59b81499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0a4dbb8c6845a6" /><Relationship Type="http://schemas.openxmlformats.org/officeDocument/2006/relationships/notesMaster" Target="/ppt/notesMasters/notesMaster1.xml" Id="Rd83ae2dfa62f43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b40f72bb55624366" /><Relationship Type="http://schemas.openxmlformats.org/officeDocument/2006/relationships/notesMaster" Target="/ppt/notesMasters/notesMaster1.xml" Id="Rcc2aa2b2c5ca46d9" /></Relationships>
</file>

<file path=ppt/notesSlides/_rels/notesSlide8.xml.rels>&#65279;<?xml version="1.0" encoding="utf-8"?><Relationships xmlns="http://schemas.openxmlformats.org/package/2006/relationships"><Relationship Type="http://schemas.openxmlformats.org/officeDocument/2006/relationships/slide" Target="/ppt/slides/slide8.xml" Id="R786e797ffd4c4ad6" /><Relationship Type="http://schemas.openxmlformats.org/officeDocument/2006/relationships/notesMaster" Target="/ppt/notesMasters/notesMaster1.xml" Id="Rea159fe18a154e4a"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531ce282864403" /><Relationship Type="http://schemas.openxmlformats.org/officeDocument/2006/relationships/notesMaster" Target="/ppt/notesMasters/notesMaster1.xml" Id="R2e97b22a0761410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895c12a4cd0433f" /><Relationship Type="http://schemas.openxmlformats.org/officeDocument/2006/relationships/notesMaster" Target="/ppt/notesMasters/notesMaster1.xml" Id="Rd364a55ee94c44e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45e7a8729d4b65" /><Relationship Type="http://schemas.openxmlformats.org/officeDocument/2006/relationships/notesMaster" Target="/ppt/notesMasters/notesMaster1.xml" Id="R60a8c4a81f6d43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38424b57ccb4197" /><Relationship Type="http://schemas.openxmlformats.org/officeDocument/2006/relationships/notesMaster" Target="/ppt/notesMasters/notesMaster1.xml" Id="R8b0ccdd1a5f74d1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26d9ae7e4f046f9" /><Relationship Type="http://schemas.openxmlformats.org/officeDocument/2006/relationships/notesMaster" Target="/ppt/notesMasters/notesMaster1.xml" Id="Rf80401481ff74bb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890e12147064846" /><Relationship Type="http://schemas.openxmlformats.org/officeDocument/2006/relationships/notesMaster" Target="/ppt/notesMasters/notesMaster1.xml" Id="Ra06e06c5a88f47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2c25999e1bd4336" /><Relationship Type="http://schemas.openxmlformats.org/officeDocument/2006/relationships/notesMaster" Target="/ppt/notesMasters/notesMaster1.xml" Id="R8e2885c0e1534a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ea99e6ed8b24fc8" /><Relationship Type="http://schemas.openxmlformats.org/officeDocument/2006/relationships/notesMaster" Target="/ppt/notesMasters/notesMaster1.xml" Id="R7a8d408f5681400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d46163b75f747da" /><Relationship Type="http://schemas.openxmlformats.org/officeDocument/2006/relationships/notesMaster" Target="/ppt/notesMasters/notesMaster1.xml" Id="R20e0e2bd136f4b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0ceb74f671746ee" /><Relationship Type="http://schemas.openxmlformats.org/officeDocument/2006/relationships/notesMaster" Target="/ppt/notesMasters/notesMaster1.xml" Id="Rab06a4f71aa6462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39bad4dd825461c" /><Relationship Type="http://schemas.openxmlformats.org/officeDocument/2006/relationships/notesMaster" Target="/ppt/notesMasters/notesMaster1.xml" Id="R866c3876074e4bf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eee40567c2c4a9b" /><Relationship Type="http://schemas.openxmlformats.org/officeDocument/2006/relationships/notesMaster" Target="/ppt/notesMasters/notesMaster1.xml" Id="R556a733d634e406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059ed71c2be42c2" /><Relationship Type="http://schemas.openxmlformats.org/officeDocument/2006/relationships/notesMaster" Target="/ppt/notesMasters/notesMaster1.xml" Id="R33e362e8a12e425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9c63f9470984962" /><Relationship Type="http://schemas.openxmlformats.org/officeDocument/2006/relationships/notesMaster" Target="/ppt/notesMasters/notesMaster1.xml" Id="R95b05b2f24b14cd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5aed76c48ea4461" /><Relationship Type="http://schemas.openxmlformats.org/officeDocument/2006/relationships/notesMaster" Target="/ppt/notesMasters/notesMaster1.xml" Id="R337bb5ece39e46e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280b19b854f4ea4" /><Relationship Type="http://schemas.openxmlformats.org/officeDocument/2006/relationships/notesMaster" Target="/ppt/notesMasters/notesMaster1.xml" Id="Rf0e160a10e3b479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9ed58d0a224a35" /><Relationship Type="http://schemas.openxmlformats.org/officeDocument/2006/relationships/notesMaster" Target="/ppt/notesMasters/notesMaster1.xml" Id="R19c0725d62ca49a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23416a90f624925" /><Relationship Type="http://schemas.openxmlformats.org/officeDocument/2006/relationships/notesMaster" Target="/ppt/notesMasters/notesMaster1.xml" Id="R72830327441e443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71143e268f64210" /><Relationship Type="http://schemas.openxmlformats.org/officeDocument/2006/relationships/notesMaster" Target="/ppt/notesMasters/notesMaster1.xml" Id="R85449164d03343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251fe0ac8324548" /><Relationship Type="http://schemas.openxmlformats.org/officeDocument/2006/relationships/notesMaster" Target="/ppt/notesMasters/notesMaster1.xml" Id="Rc0e176a1cf914bd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d0a38715bd64a59" /><Relationship Type="http://schemas.openxmlformats.org/officeDocument/2006/relationships/notesMaster" Target="/ppt/notesMasters/notesMaster1.xml" Id="R31d103374d5849f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74d092675874976" /><Relationship Type="http://schemas.openxmlformats.org/officeDocument/2006/relationships/notesMaster" Target="/ppt/notesMasters/notesMaster1.xml" Id="R698208981195433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01dda06def94b80" /><Relationship Type="http://schemas.openxmlformats.org/officeDocument/2006/relationships/notesMaster" Target="/ppt/notesMasters/notesMaster1.xml" Id="Rb16c76f2587646b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00f5542f25747d5" /><Relationship Type="http://schemas.openxmlformats.org/officeDocument/2006/relationships/notesMaster" Target="/ppt/notesMasters/notesMaster1.xml" Id="Ra6bec2b031e4471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fc40911806e4a0e" /><Relationship Type="http://schemas.openxmlformats.org/officeDocument/2006/relationships/notesMaster" Target="/ppt/notesMasters/notesMaster1.xml" Id="R12481dd8b685430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e70b6570e2e4cb7" /><Relationship Type="http://schemas.openxmlformats.org/officeDocument/2006/relationships/notesMaster" Target="/ppt/notesMasters/notesMaster1.xml" Id="R18c806c5b9bd485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941f8eecc5f4021" /><Relationship Type="http://schemas.openxmlformats.org/officeDocument/2006/relationships/notesMaster" Target="/ppt/notesMasters/notesMaster1.xml" Id="Rbb1d478ea2204b2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a7ba3fd92834036" /><Relationship Type="http://schemas.openxmlformats.org/officeDocument/2006/relationships/notesMaster" Target="/ppt/notesMasters/notesMaster1.xml" Id="R99566bd376ee46d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5b8519a3652400c" /><Relationship Type="http://schemas.openxmlformats.org/officeDocument/2006/relationships/notesMaster" Target="/ppt/notesMasters/notesMaster1.xml" Id="Reafbf3e08c6e48c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a917dfee49b43c7" /><Relationship Type="http://schemas.openxmlformats.org/officeDocument/2006/relationships/notesMaster" Target="/ppt/notesMasters/notesMaster1.xml" Id="R1823b718103e406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 gusto dell’eccellenza, il valore della scelta. Vogliamo costruire una società di export capace di selezionare prodotti di alta gamma, anche insigniti di prestigiosi riconoscimenti, e portarli sulle tavole, nei negozi e nelle cucine dove la qualità viene riconosciuta e valorizzata.</a:t>
            </a:r>
          </a:p>
          <a:p xmlns:a="http://schemas.openxmlformats.org/drawingml/2006/main">
            <a:r>
              <a:t/>
            </a:r>
          </a:p>
          <a:p xmlns:a="http://schemas.openxmlformats.org/drawingml/2006/main">
            <a:r>
              <a:t>Immagine evocativa generata con AI per illustrare il progetto. Non raffigura prodotti o eventi della società.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Italia esistono prodotti straordinari che meritano di essere conosciuti oltre i confini del loro territorio. Dietro ogni bottiglia, ogni forma, ogni specialità ci sono persone, competenze e scelte: una materia prima selezionata, una lavorazione paziente, una tradizione custodita e migliorata nel tempo.</a:t>
            </a:r>
          </a:p>
          <a:p xmlns:a="http://schemas.openxmlformats.org/drawingml/2006/main">
            <a:r>
              <a:t/>
            </a:r>
          </a:p>
          <a:p xmlns:a="http://schemas.openxmlformats.org/drawingml/2006/main">
            <a:r>
              <a:t>Immagine evocativa generata con AI per illustrare il progetto. Non raffigura prodotti o eventi della società.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Spesso, però, la qualità da sola non basta per raggiungere i mercati internazionali. Servono relazioni, conoscenza dei canali commerciali e la capacità di raccontare ciò che rende un prodotto diverso. Il nostro progetto nasce per unire queste due realtà: produttori d’eccellenza e professionisti del food nel mondo. Cerchiamo prodotti che convincano all’assaggio e che possano sostenere quella promessa nel tempo, attraverso continuità, affidabilità e cura.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nostra idea di eccellenza ha un principio preciso: il nostro posizionamento di prezzo esprime il valore dei prodotti e ne sostiene la competitività sui mercati internazionali. Un prezzo che riconosca il lavoro del produttore, lasci spazio economico ai partner commerciali e sia comprensibile per chi acquista. I premi rappresentano un segnale autorevole. Il gusto, la qualità e il servizio devono confermarlo ogni giorno.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 la ristorazione di alto livello, gli alberghi, le gastronomie d’eccellenza e i negozi specializzati proponiamo una collezione di prodotti di gamma alta: specialità distintive, produzioni selezionate e referenze capaci di arricchire un menu, una carta dei vini o un assortimento gourmet.</a:t>
            </a:r>
          </a:p>
          <a:p xmlns:a="http://schemas.openxmlformats.org/drawingml/2006/main">
            <a:r>
              <a:t/>
            </a:r>
          </a:p>
          <a:p xmlns:a="http://schemas.openxmlformats.org/drawingml/2006/main">
            <a:r>
              <a:t>Immagine evocativa generata con AI per illustrare il progetto. Non raffigura prodotti o eventi della società.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 supermercati e altri canali della distribuzione sviluppiamo una gamma medio-alta, pensata per rendere la buona qualità accessibile a un pubblico più ampio. In questo canale contano anche formati pratici, confezioni riconoscibili, continuità delle forniture e un rapporto qualità-prezzo convincente. Le due gamme avranno assortimenti, formati e politiche commerciali coerenti con i rispettivi destinatari, così da tutelare il posizionamento dei prodotti e il lavoro dei distributori.</a:t>
            </a:r>
          </a:p>
          <a:p xmlns:a="http://schemas.openxmlformats.org/drawingml/2006/main">
            <a:r>
              <a:t/>
            </a:r>
          </a:p>
          <a:p xmlns:a="http://schemas.openxmlformats.org/drawingml/2006/main">
            <a:r>
              <a:t>Immagine evocativa generata con AI per illustrare il progetto. Non raffigura prodotti o eventi della società.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 nostro modello si fonda su una rete di distributori nei diversi mercati del mondo. Partner che conoscono il proprio territorio, le abitudini di consumo e le esigenze dei clienti, con i quali costruire relazioni durature e programmi di sviluppo condivisi. A loro vogliamo offrire più di un catalogo: una selezione ragionata, strumenti di vendita, formazione sui prodotti e supporto nella costruzione degli assortimenti. Ogni mercato richiede scelte specifiche. Per questo lavoreremo insieme ai distributori per individuare le referenze più adatte, i formati corretti e le occasioni di consumo più promettenti.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società sarà un interlocutore unico per accedere a più produttori selezionati, facilitando il coordinamento degli ordini, della documentazione e delle spedizioni. L’obiettivo è rendere semplice e affidabile l’acquisto di un’offerta ricca di identità diverse. Alla selezione affiancheremo un’attenzione costante al servizio: disponibilità, conservazione, gestione della catena del freddo quando necessaria e puntualità delle consegne. Perché un prodotto eccellente diventa una scelta abituale quando arriva nelle condizioni giuste, al momento giusto.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 far conoscere i prodotti organizzeremo eventi nei territori dei distributori: degustazioni riservate agli operatori, incontri con i produttori, cene con chef, masterclass e presentazioni dedicate ai responsabili acquisti. Immaginiamo uno chef che scopre un ingrediente e lo interpreta nella propria cucina. Un buyer che incontra chi lo produce e comprende il valore di una lavorazione. Un distributore che invita i suoi migliori clienti e trasforma una degustazione in nuove opportunità commerciali. Ogni evento sarà accompagnato da campioni, materiali nella lingua del mercato e un seguito commerciale strutturato. L’esperienza dell’assaggio diventerà così il punto di partenza di una relazione.</a:t>
            </a:r>
          </a:p>
          <a:p xmlns:a="http://schemas.openxmlformats.org/drawingml/2006/main">
            <a:r>
              <a:t/>
            </a:r>
          </a:p>
          <a:p xmlns:a="http://schemas.openxmlformats.org/drawingml/2006/main">
            <a:r>
              <a:t>Immagine evocativa generata con AI per illustrare il progetto. Non raffigura prodotti o eventi della società.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Accanto agli eventi, svilupperemo un catalogo digitale B2B con schede tecniche, origini, ingredienti, allergeni, certificazioni e riconoscimenti verificati. Foto, racconti dei produttori e suggerimenti d’impiego aiuteranno i partner a presentare ogni referenza con precisione e personalità.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Potremo creare selezioni tematiche per territorio, stagione o occasione di consumo, oltre a confezioni regalo per hotellerie e clientela aziendale. Collaborazioni con chef e professionisti locali permetteranno di mostrare come i prodotti possano entrare nelle abitudini gastronomiche dei diversi Paesi.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Qualità e identità: Valutazione organolettica, origine e distintività del prodotto.</a:t>
            </a:r>
          </a:p>
          <a:p xmlns:a="http://schemas.openxmlformats.org/drawingml/2006/main">
            <a:r>
              <a:t/>
            </a:r>
          </a:p>
          <a:p xmlns:a="http://schemas.openxmlformats.org/drawingml/2006/main">
            <a:r>
              <a:t>Riconoscimenti verificati: Premi e certificazioni documentati, pertinenti alla singola referenza.</a:t>
            </a:r>
          </a:p>
          <a:p xmlns:a="http://schemas.openxmlformats.org/drawingml/2006/main">
            <a:r>
              <a:t/>
            </a:r>
          </a:p>
          <a:p xmlns:a="http://schemas.openxmlformats.org/drawingml/2006/main">
            <a:r>
              <a:t>Affidabilità del produttore: Capacità produttiva, continuità qualitativa e disponibilità delle forniture.</a:t>
            </a:r>
          </a:p>
          <a:p xmlns:a="http://schemas.openxmlformats.org/drawingml/2006/main">
            <a:r>
              <a:t/>
            </a:r>
          </a:p>
          <a:p xmlns:a="http://schemas.openxmlformats.org/drawingml/2006/main">
            <a:r>
              <a:t>Idoneità al mercato: Conservazione, durata commerciale, formati e documentazione per l’export.</a:t>
            </a:r>
          </a:p>
          <a:p xmlns:a="http://schemas.openxmlformats.org/drawingml/2006/main">
            <a:r>
              <a:t/>
            </a:r>
          </a:p>
          <a:p xmlns:a="http://schemas.openxmlformats.org/drawingml/2006/main">
            <a:r>
              <a:t>Modello proposto. Modalità operative da definire con i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Accesso a produttori selezionati: Un interlocutore per coordinare relazioni e acquisti da più produttori.</a:t>
            </a:r>
          </a:p>
          <a:p xmlns:a="http://schemas.openxmlformats.org/drawingml/2006/main">
            <a:r>
              <a:t/>
            </a:r>
          </a:p>
          <a:p xmlns:a="http://schemas.openxmlformats.org/drawingml/2006/main">
            <a:r>
              <a:t>Sviluppo commerciale condiviso: Formazione, materiali in lingua ed eventi rivolti ai clienti professionali.</a:t>
            </a:r>
          </a:p>
          <a:p xmlns:a="http://schemas.openxmlformats.org/drawingml/2006/main">
            <a:r>
              <a:t/>
            </a:r>
          </a:p>
          <a:p xmlns:a="http://schemas.openxmlformats.org/drawingml/2006/main">
            <a:r>
              <a:t>Assortimenti coerenti con il canale: Gamma e formati dedicati, con attenzione al posizionamento e alla marginalità.</a:t>
            </a:r>
          </a:p>
          <a:p xmlns:a="http://schemas.openxmlformats.org/drawingml/2006/main">
            <a:r>
              <a:t/>
            </a:r>
          </a:p>
          <a:p xmlns:a="http://schemas.openxmlformats.org/drawingml/2006/main">
            <a:r>
              <a:t>Supporto al riordino: Pianificazione delle disponibilità e raccolta dei riscontri dal mercato.</a:t>
            </a:r>
          </a:p>
          <a:p xmlns:a="http://schemas.openxmlformats.org/drawingml/2006/main">
            <a:r>
              <a:t/>
            </a:r>
          </a:p>
          <a:p xmlns:a="http://schemas.openxmlformats.org/drawingml/2006/main">
            <a:r>
              <a:t>Modello proposto. Modalità operative da definire con i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Collaborazione per mercato e canale: Accordi dedicati e un piano di sviluppo condiviso con il distributore.</a:t>
            </a:r>
          </a:p>
          <a:p xmlns:a="http://schemas.openxmlformats.org/drawingml/2006/main">
            <a:r>
              <a:t/>
            </a:r>
          </a:p>
          <a:p xmlns:a="http://schemas.openxmlformats.org/drawingml/2006/main">
            <a:r>
              <a:t>Esclusive legate ai risultati: Eventuali esclusive con durata, obiettivi e verifiche periodiche concordati.</a:t>
            </a:r>
          </a:p>
          <a:p xmlns:a="http://schemas.openxmlformats.org/drawingml/2006/main">
            <a:r>
              <a:t/>
            </a:r>
          </a:p>
          <a:p xmlns:a="http://schemas.openxmlformats.org/drawingml/2006/main">
            <a:r>
              <a:t>Condizioni definite prima dell’avvio: Listini, minimi d’ordine, pagamenti, rese e responsabilità logistiche.</a:t>
            </a:r>
          </a:p>
          <a:p xmlns:a="http://schemas.openxmlformats.org/drawingml/2006/main">
            <a:r>
              <a:t/>
            </a:r>
          </a:p>
          <a:p xmlns:a="http://schemas.openxmlformats.org/drawingml/2006/main">
            <a:r>
              <a:t>Politiche commerciali coerenti: Assortimenti distinti e regole chiare per promozioni e tutela del posizionamento.</a:t>
            </a:r>
          </a:p>
          <a:p xmlns:a="http://schemas.openxmlformats.org/drawingml/2006/main">
            <a:r>
              <a:t/>
            </a:r>
          </a:p>
          <a:p xmlns:a="http://schemas.openxmlformats.org/drawingml/2006/main">
            <a:r>
              <a:t>Modello proposto. Modalità operative da definire con i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Mesi 1–3 · Preparazione: Qualifica dei produttori, selezione dei mercati e ricerca dei distributori.</a:t>
            </a:r>
          </a:p>
          <a:p xmlns:a="http://schemas.openxmlformats.org/drawingml/2006/main">
            <a:r>
              <a:t/>
            </a:r>
          </a:p>
          <a:p xmlns:a="http://schemas.openxmlformats.org/drawingml/2006/main">
            <a:r>
              <a:t>Mesi 4–6 · Progetti pilota: Accordi iniziali, campionature e primi ordini nei mercati selezionati.</a:t>
            </a:r>
          </a:p>
          <a:p xmlns:a="http://schemas.openxmlformats.org/drawingml/2006/main">
            <a:r>
              <a:t/>
            </a:r>
          </a:p>
          <a:p xmlns:a="http://schemas.openxmlformats.org/drawingml/2006/main">
            <a:r>
              <a:t>Mesi 7–9 · Sviluppo locale: Eventi con i partner, riscontri dei buyer e ottimizzazione delle forniture.</a:t>
            </a:r>
          </a:p>
          <a:p xmlns:a="http://schemas.openxmlformats.org/drawingml/2006/main">
            <a:r>
              <a:t/>
            </a:r>
          </a:p>
          <a:p xmlns:a="http://schemas.openxmlformats.org/drawingml/2006/main">
            <a:r>
              <a:t>Mesi 10–12 · Consolidamento: Valutazione dei riordini e delle marginalità prima di estendere la rete.</a:t>
            </a:r>
          </a:p>
          <a:p xmlns:a="http://schemas.openxmlformats.org/drawingml/2006/main">
            <a:r>
              <a:t/>
            </a:r>
          </a:p>
          <a:p xmlns:a="http://schemas.openxmlformats.org/drawingml/2006/main">
            <a:r>
              <a:t>Calendario indicativo dall’avvio operativo. Priorità ai mercati con domanda coerente, partner affidabili e sostenibilità logistica e commerciale.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Relazioni e sviluppo export: Presidio dei produttori e dei distributori, con responsabilità commerciali definite.</a:t>
            </a:r>
          </a:p>
          <a:p xmlns:a="http://schemas.openxmlformats.org/drawingml/2006/main">
            <a:r>
              <a:t/>
            </a:r>
          </a:p>
          <a:p xmlns:a="http://schemas.openxmlformats.org/drawingml/2006/main">
            <a:r>
              <a:t>Qualità e documentazione: Qualifica dei fornitori, tracciabilità e verifica dei requisiti del Paese di destinazione.</a:t>
            </a:r>
          </a:p>
          <a:p xmlns:a="http://schemas.openxmlformats.org/drawingml/2006/main">
            <a:r>
              <a:t/>
            </a:r>
          </a:p>
          <a:p xmlns:a="http://schemas.openxmlformats.org/drawingml/2006/main">
            <a:r>
              <a:t>Logistica e conservazione: Coordinamento delle spedizioni e della catena del freddo quando necessaria.</a:t>
            </a:r>
          </a:p>
          <a:p xmlns:a="http://schemas.openxmlformats.org/drawingml/2006/main">
            <a:r>
              <a:t/>
            </a:r>
          </a:p>
          <a:p xmlns:a="http://schemas.openxmlformats.org/drawingml/2006/main">
            <a:r>
              <a:t>Amministrazione e controllo: Gestione di ordini e incassi, rischio di credito e marginalità per mercato.</a:t>
            </a:r>
          </a:p>
          <a:p xmlns:a="http://schemas.openxmlformats.org/drawingml/2006/main">
            <a:r>
              <a:t/>
            </a:r>
          </a:p>
          <a:p xmlns:a="http://schemas.openxmlformats.org/drawingml/2006/main">
            <a:r>
              <a:t>Modello proposto. Modalità operative da definire con i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società di export: Coordina prodotti e produttori, contenuti e campioni per la presentazione.</a:t>
            </a:r>
          </a:p>
          <a:p xmlns:a="http://schemas.openxmlformats.org/drawingml/2006/main">
            <a:r>
              <a:t/>
            </a:r>
          </a:p>
          <a:p xmlns:a="http://schemas.openxmlformats.org/drawingml/2006/main">
            <a:r>
              <a:t>Il distributore locale: Seleziona e invita i buyer, propone la sede e gestisce il seguito commerciale.</a:t>
            </a:r>
          </a:p>
          <a:p xmlns:a="http://schemas.openxmlformats.org/drawingml/2006/main">
            <a:r>
              <a:t/>
            </a:r>
          </a:p>
          <a:p xmlns:a="http://schemas.openxmlformats.org/drawingml/2006/main">
            <a:r>
              <a:t>Un piano concordato per ogni evento: Budget, ripartizione dei costi, responsabilità e obiettivi definiti prima dell’avvio.</a:t>
            </a:r>
          </a:p>
          <a:p xmlns:a="http://schemas.openxmlformats.org/drawingml/2006/main">
            <a:r>
              <a:t/>
            </a:r>
          </a:p>
          <a:p xmlns:a="http://schemas.openxmlformats.org/drawingml/2006/main">
            <a:r>
              <a:t>Risultati misurabili: Buyer coinvolti, richieste di campioni, primi ordini e successivi riordini.</a:t>
            </a:r>
          </a:p>
          <a:p xmlns:a="http://schemas.openxmlformats.org/drawingml/2006/main">
            <a:r>
              <a:t/>
            </a:r>
          </a:p>
          <a:p xmlns:a="http://schemas.openxmlformats.org/drawingml/2006/main">
            <a:r>
              <a:t>Modello proposto. Modalità operative da definire con i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Conoscenza del mercato: Confronto su clienti, canali e opportunità del territorio.</a:t>
            </a:r>
          </a:p>
          <a:p xmlns:a="http://schemas.openxmlformats.org/drawingml/2006/main">
            <a:r>
              <a:t/>
            </a:r>
          </a:p>
          <a:p xmlns:a="http://schemas.openxmlformats.org/drawingml/2006/main">
            <a:r>
              <a:t>Definizione della proposta: Scelta condivisa delle referenze, dei formati e delle condizioni commerciali.</a:t>
            </a:r>
          </a:p>
          <a:p xmlns:a="http://schemas.openxmlformats.org/drawingml/2006/main">
            <a:r>
              <a:t/>
            </a:r>
          </a:p>
          <a:p xmlns:a="http://schemas.openxmlformats.org/drawingml/2006/main">
            <a:r>
              <a:t>Campionatura e degustazione: Valutazione con il distributore e un gruppo selezionato di buyer.</a:t>
            </a:r>
          </a:p>
          <a:p xmlns:a="http://schemas.openxmlformats.org/drawingml/2006/main">
            <a:r>
              <a:t/>
            </a:r>
          </a:p>
          <a:p xmlns:a="http://schemas.openxmlformats.org/drawingml/2006/main">
            <a:r>
              <a:t>Collaborazione pilota: Primi ordini e verifica dei risultati prima di ampliare l’attività.</a:t>
            </a:r>
          </a:p>
          <a:p xmlns:a="http://schemas.openxmlformats.org/drawingml/2006/main">
            <a:r>
              <a:t/>
            </a:r>
          </a:p>
          <a:p xmlns:a="http://schemas.openxmlformats.org/drawingml/2006/main">
            <a:r>
              <a:t>Modello proposto. Modalità operative da definire con i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Vogliamo aiutare i produttori a sviluppare una presenza internazionale sostenibile, preservando ciò che li rende speciali. Ai distributori vogliamo offrire un portafoglio riconoscibile e un partner che investa nella crescita del mercato. Ai clienti professionali vogliamo dare prodotti che meritino spazio nei loro assortimenti e fiducia nelle loro cucine. La nostra ambizione è diventare un punto di riferimento per chi cerca il meglio del food italiano, con una proposta chiara: qualità selezionata, prezzo coerente e relazioni solide. Portiamo nel mondo prodotti che meritano di essere conosciuti. E creiamo le condizioni perché vengano scelti, apprezzati e riacquistati.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taste of excellence, the value of choice. We aim to build an export company that selects high-end products, including those honoured with prestigious awards, and brings them to the tables, shops and kitchens where quality is recognised and appreciated.</a:t>
            </a:r>
          </a:p>
          <a:p xmlns:a="http://schemas.openxmlformats.org/drawingml/2006/main">
            <a:r>
              <a:t/>
            </a:r>
          </a:p>
          <a:p xmlns:a="http://schemas.openxmlformats.org/drawingml/2006/main">
            <a:r>
              <a:t>AI-generated concept image illustrating the venture. It does not depict company products or 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Italy is home to extraordinary products that deserve to be known beyond their region of origin. Behind every bottle, every wheel of cheese and every speciality are people, skills and choices: carefully selected ingredients, patient craftsmanship and traditions preserved and refined over time.</a:t>
            </a:r>
          </a:p>
          <a:p xmlns:a="http://schemas.openxmlformats.org/drawingml/2006/main">
            <a:r>
              <a:t/>
            </a:r>
          </a:p>
          <a:p xmlns:a="http://schemas.openxmlformats.org/drawingml/2006/main">
            <a:r>
              <a:t>AI-generated concept image illustrating the venture. It does not depict company products or 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Quality alone is often not enough to reach international markets. It takes relationships, knowledge of sales channels and the ability to explain what makes a product distinctive. Our venture connects exceptional producers with food professionals worldwide. We seek products that impress at the first tasting and deliver on that promise over time, through consistency, reliability and care.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approach to excellence rests on a clear principle: our pricing reflects the value of our products and supports their competitiveness in international markets. It recognises producers’ work, allows commercial partners to earn a sustainable margin and makes sense to the customer. Awards provide a respected indication of quality. Taste, quality and service must confirm it every 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fine dining establishments, hotels, distinguished delicatessens and specialist retailers, we offer a collection of high-end products: distinctive specialities, selected producers and products that enrich a menu, a wine list or a gourmet assortment.</a:t>
            </a:r>
          </a:p>
          <a:p xmlns:a="http://schemas.openxmlformats.org/drawingml/2006/main">
            <a:r>
              <a:t/>
            </a:r>
          </a:p>
          <a:p xmlns:a="http://schemas.openxmlformats.org/drawingml/2006/main">
            <a:r>
              <a:t>AI-generated concept image illustrating the venture. It does not depict company products or 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supermarkets and other retail channels, we develop a premium range that makes good quality accessible to a wider audience. Practical formats, recognisable packaging, reliable supply and compelling value for money are essential in this channel. Each range will have assortments, formats and commercial policies suited to its customers, protecting product positioning and the work of our distributors.</a:t>
            </a:r>
          </a:p>
          <a:p xmlns:a="http://schemas.openxmlformats.org/drawingml/2006/main">
            <a:r>
              <a:t/>
            </a:r>
          </a:p>
          <a:p xmlns:a="http://schemas.openxmlformats.org/drawingml/2006/main">
            <a:r>
              <a:t>AI-generated concept image illustrating the venture. It does not depict company products or 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model is built on a network of distributors across world markets. These partners understand their territories, consumption habits and customers’ needs, enabling lasting relationships and shared development plans. We aim to offer them more than a catalogue: a considered selection, sales tools, product training and support in building assortments. Every market requires specific choices. We will work with distributors to identify the most suitable products, formats and promising consumption occasions.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company will provide a single point of contact for multiple selected producers, coordinating orders, documentation and shipments. Our aim is to make purchasing a diverse and distinctive selection simple and reliable. Alongside product selection, we will focus on service: availability, proper storage, cold chain management where needed and timely delivery. An excellent product becomes a regular choice when it arrives in the right condition, at the right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introduce our products, we will organise events in our distributors’ markets: trade tastings, producer meetings, chef-hosted dinners, masterclasses and presentations for purchasing teams. Imagine a chef discovering an ingredient and interpreting it in their own kitchen. A buyer meeting the producer and understanding the value of their craft. A distributor inviting their best customers and turning a tasting into new commercial opportunities. Each event will include samples, materials in the market’s language and structured commercial follow-up. The tasting experience will become the beginning of a relationship.</a:t>
            </a:r>
          </a:p>
          <a:p xmlns:a="http://schemas.openxmlformats.org/drawingml/2006/main">
            <a:r>
              <a:t/>
            </a:r>
          </a:p>
          <a:p xmlns:a="http://schemas.openxmlformats.org/drawingml/2006/main">
            <a:r>
              <a:t>AI-generated concept image illustrating the venture. It does not depict company products or events.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Alongside events, we will develop a digital B2B catalogue with technical specifications, origins, ingredients, allergens, certifications and verified awards. Photography, producer stories and usage suggestions will help partners present each product accurately and with character.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can create themed selections by region, season or consumption occasion, as well as gift collections for hospitality and corporate customers. Collaborations with chefs and local professionals will demonstrate how our products can become part of the culinary habits of different countries.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Quality and identity: Sensory assessment, origin and distinctive product characteristics.</a:t>
            </a:r>
          </a:p>
          <a:p xmlns:a="http://schemas.openxmlformats.org/drawingml/2006/main">
            <a:r>
              <a:t/>
            </a:r>
          </a:p>
          <a:p xmlns:a="http://schemas.openxmlformats.org/drawingml/2006/main">
            <a:r>
              <a:t>Verified recognition: Documented awards and certifications relevant to each product.</a:t>
            </a:r>
          </a:p>
          <a:p xmlns:a="http://schemas.openxmlformats.org/drawingml/2006/main">
            <a:r>
              <a:t/>
            </a:r>
          </a:p>
          <a:p xmlns:a="http://schemas.openxmlformats.org/drawingml/2006/main">
            <a:r>
              <a:t>Producer reliability: Production capacity, consistent quality and dependable supply.</a:t>
            </a:r>
          </a:p>
          <a:p xmlns:a="http://schemas.openxmlformats.org/drawingml/2006/main">
            <a:r>
              <a:t/>
            </a:r>
          </a:p>
          <a:p xmlns:a="http://schemas.openxmlformats.org/drawingml/2006/main">
            <a:r>
              <a:t>Market suitability: Storage, shelf life, formats and export documentation.</a:t>
            </a:r>
          </a:p>
          <a:p xmlns:a="http://schemas.openxmlformats.org/drawingml/2006/main">
            <a:r>
              <a:t/>
            </a:r>
          </a:p>
          <a:p xmlns:a="http://schemas.openxmlformats.org/drawingml/2006/main">
            <a:r>
              <a:t>Proposed model. Operating arrangements to be agreed with partners.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Access to selected producers: One point of contact to coordinate relationships and sourcing.</a:t>
            </a:r>
          </a:p>
          <a:p xmlns:a="http://schemas.openxmlformats.org/drawingml/2006/main">
            <a:r>
              <a:t/>
            </a:r>
          </a:p>
          <a:p xmlns:a="http://schemas.openxmlformats.org/drawingml/2006/main">
            <a:r>
              <a:t>Joint commercial development: Training, local-language materials and events for professional customers.</a:t>
            </a:r>
          </a:p>
          <a:p xmlns:a="http://schemas.openxmlformats.org/drawingml/2006/main">
            <a:r>
              <a:t/>
            </a:r>
          </a:p>
          <a:p xmlns:a="http://schemas.openxmlformats.org/drawingml/2006/main">
            <a:r>
              <a:t>Channel-specific assortments: Dedicated ranges and formats, with a focus on positioning and margins.</a:t>
            </a:r>
          </a:p>
          <a:p xmlns:a="http://schemas.openxmlformats.org/drawingml/2006/main">
            <a:r>
              <a:t/>
            </a:r>
          </a:p>
          <a:p xmlns:a="http://schemas.openxmlformats.org/drawingml/2006/main">
            <a:r>
              <a:t>Support for repeat orders: Availability planning and collection of market feedback.</a:t>
            </a:r>
          </a:p>
          <a:p xmlns:a="http://schemas.openxmlformats.org/drawingml/2006/main">
            <a:r>
              <a:t/>
            </a:r>
          </a:p>
          <a:p xmlns:a="http://schemas.openxmlformats.org/drawingml/2006/main">
            <a:r>
              <a:t>Proposed model. Operating arrangements to be agreed with partners.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Market and channel agreements: Dedicated agreements and a development plan shared with the distributor.</a:t>
            </a:r>
          </a:p>
          <a:p xmlns:a="http://schemas.openxmlformats.org/drawingml/2006/main">
            <a:r>
              <a:t/>
            </a:r>
          </a:p>
          <a:p xmlns:a="http://schemas.openxmlformats.org/drawingml/2006/main">
            <a:r>
              <a:t>Performance-based exclusivity: Any exclusivity subject to agreed duration, targets and periodic reviews.</a:t>
            </a:r>
          </a:p>
          <a:p xmlns:a="http://schemas.openxmlformats.org/drawingml/2006/main">
            <a:r>
              <a:t/>
            </a:r>
          </a:p>
          <a:p xmlns:a="http://schemas.openxmlformats.org/drawingml/2006/main">
            <a:r>
              <a:t>Terms agreed before launch: Price lists, minimum orders, payment terms, delivery terms and logistics roles.</a:t>
            </a:r>
          </a:p>
          <a:p xmlns:a="http://schemas.openxmlformats.org/drawingml/2006/main">
            <a:r>
              <a:t/>
            </a:r>
          </a:p>
          <a:p xmlns:a="http://schemas.openxmlformats.org/drawingml/2006/main">
            <a:r>
              <a:t>Consistent commercial policies: Distinct assortments and clear rules for promotions and product positioning.</a:t>
            </a:r>
          </a:p>
          <a:p xmlns:a="http://schemas.openxmlformats.org/drawingml/2006/main">
            <a:r>
              <a:t/>
            </a:r>
          </a:p>
          <a:p xmlns:a="http://schemas.openxmlformats.org/drawingml/2006/main">
            <a:r>
              <a:t>Proposed model. Operating arrangements to be agreed with partners.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Months 1–3 · Preparation: Qualify producers, prioritise markets and identify distributors.</a:t>
            </a:r>
          </a:p>
          <a:p xmlns:a="http://schemas.openxmlformats.org/drawingml/2006/main">
            <a:r>
              <a:t/>
            </a:r>
          </a:p>
          <a:p xmlns:a="http://schemas.openxmlformats.org/drawingml/2006/main">
            <a:r>
              <a:t>Months 4–6 · Pilot projects: Initial agreements, product sampling and first orders in selected markets.</a:t>
            </a:r>
          </a:p>
          <a:p xmlns:a="http://schemas.openxmlformats.org/drawingml/2006/main">
            <a:r>
              <a:t/>
            </a:r>
          </a:p>
          <a:p xmlns:a="http://schemas.openxmlformats.org/drawingml/2006/main">
            <a:r>
              <a:t>Months 7–9 · Local development: Partner events, buyer feedback and improvements to supply arrangements.</a:t>
            </a:r>
          </a:p>
          <a:p xmlns:a="http://schemas.openxmlformats.org/drawingml/2006/main">
            <a:r>
              <a:t/>
            </a:r>
          </a:p>
          <a:p xmlns:a="http://schemas.openxmlformats.org/drawingml/2006/main">
            <a:r>
              <a:t>Months 10–12 · Consolidation: Assess repeat orders and margins before expanding the network.</a:t>
            </a:r>
          </a:p>
          <a:p xmlns:a="http://schemas.openxmlformats.org/drawingml/2006/main">
            <a:r>
              <a:t/>
            </a:r>
          </a:p>
          <a:p xmlns:a="http://schemas.openxmlformats.org/drawingml/2006/main">
            <a:r>
              <a:t>Indicative schedule from operational launch. Prioritise markets with suitable demand, reliable partners and viable logistics and economics.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Relationships and export development: Manage producer and distributor relationships with clear commercial ownership.</a:t>
            </a:r>
          </a:p>
          <a:p xmlns:a="http://schemas.openxmlformats.org/drawingml/2006/main">
            <a:r>
              <a:t/>
            </a:r>
          </a:p>
          <a:p xmlns:a="http://schemas.openxmlformats.org/drawingml/2006/main">
            <a:r>
              <a:t>Quality and documentation: Supplier qualification, traceability and destination-country requirements.</a:t>
            </a:r>
          </a:p>
          <a:p xmlns:a="http://schemas.openxmlformats.org/drawingml/2006/main">
            <a:r>
              <a:t/>
            </a:r>
          </a:p>
          <a:p xmlns:a="http://schemas.openxmlformats.org/drawingml/2006/main">
            <a:r>
              <a:t>Logistics and storage: Coordinate shipments and cold chain management where required.</a:t>
            </a:r>
          </a:p>
          <a:p xmlns:a="http://schemas.openxmlformats.org/drawingml/2006/main">
            <a:r>
              <a:t/>
            </a:r>
          </a:p>
          <a:p xmlns:a="http://schemas.openxmlformats.org/drawingml/2006/main">
            <a:r>
              <a:t>Administration and oversight: Manage orders, collections, credit risk and margins by market.</a:t>
            </a:r>
          </a:p>
          <a:p xmlns:a="http://schemas.openxmlformats.org/drawingml/2006/main">
            <a:r>
              <a:t/>
            </a:r>
          </a:p>
          <a:p xmlns:a="http://schemas.openxmlformats.org/drawingml/2006/main">
            <a:r>
              <a:t>Proposed model. Operating arrangements to be agreed with partners.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export company: Coordinates products, producers, presentation content and samples.</a:t>
            </a:r>
          </a:p>
          <a:p xmlns:a="http://schemas.openxmlformats.org/drawingml/2006/main">
            <a:r>
              <a:t/>
            </a:r>
          </a:p>
          <a:p xmlns:a="http://schemas.openxmlformats.org/drawingml/2006/main">
            <a:r>
              <a:t>The local distributor: Selects and invites buyers, proposes the venue and handles sales follow-up.</a:t>
            </a:r>
          </a:p>
          <a:p xmlns:a="http://schemas.openxmlformats.org/drawingml/2006/main">
            <a:r>
              <a:t/>
            </a:r>
          </a:p>
          <a:p xmlns:a="http://schemas.openxmlformats.org/drawingml/2006/main">
            <a:r>
              <a:t>An agreed plan for each event: Budget, cost sharing, responsibilities and objectives defined in advance.</a:t>
            </a:r>
          </a:p>
          <a:p xmlns:a="http://schemas.openxmlformats.org/drawingml/2006/main">
            <a:r>
              <a:t/>
            </a:r>
          </a:p>
          <a:p xmlns:a="http://schemas.openxmlformats.org/drawingml/2006/main">
            <a:r>
              <a:t>Measurable results: Buyer participation, sample requests, first orders and repeat purchases.</a:t>
            </a:r>
          </a:p>
          <a:p xmlns:a="http://schemas.openxmlformats.org/drawingml/2006/main">
            <a:r>
              <a:t/>
            </a:r>
          </a:p>
          <a:p xmlns:a="http://schemas.openxmlformats.org/drawingml/2006/main">
            <a:r>
              <a:t>Proposed model. Operating arrangements to be agreed with partners.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Understanding the market: Discuss customers, channels and local opportunities.</a:t>
            </a:r>
          </a:p>
          <a:p xmlns:a="http://schemas.openxmlformats.org/drawingml/2006/main">
            <a:r>
              <a:t/>
            </a:r>
          </a:p>
          <a:p xmlns:a="http://schemas.openxmlformats.org/drawingml/2006/main">
            <a:r>
              <a:t>Defining the proposal: Jointly select products, formats and commercial terms.</a:t>
            </a:r>
          </a:p>
          <a:p xmlns:a="http://schemas.openxmlformats.org/drawingml/2006/main">
            <a:r>
              <a:t/>
            </a:r>
          </a:p>
          <a:p xmlns:a="http://schemas.openxmlformats.org/drawingml/2006/main">
            <a:r>
              <a:t>Sampling and tasting: Evaluate the selection with the distributor and selected buyers.</a:t>
            </a:r>
          </a:p>
          <a:p xmlns:a="http://schemas.openxmlformats.org/drawingml/2006/main">
            <a:r>
              <a:t/>
            </a:r>
          </a:p>
          <a:p xmlns:a="http://schemas.openxmlformats.org/drawingml/2006/main">
            <a:r>
              <a:t>Pilot collaboration: Place first orders and review results before expanding activity.</a:t>
            </a:r>
          </a:p>
          <a:p xmlns:a="http://schemas.openxmlformats.org/drawingml/2006/main">
            <a:r>
              <a:t/>
            </a:r>
          </a:p>
          <a:p xmlns:a="http://schemas.openxmlformats.org/drawingml/2006/main">
            <a:r>
              <a:t>Proposed model. Operating arrangements to be agreed with partners.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want to help producers build a sustainable international presence while preserving what makes them special. For distributors, we aim to offer a distinctive portfolio and a partner who invests in market development. For professional customers, we offer products that earn a place in their assortments and their kitchens. Our ambition is to become a trusted source for the best of Italian food, with a clear proposition: selected quality, consistent pricing and lasting relationships. We bring exceptional products to the world and create the conditions for customers to choose, enjoy and buy them again.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5bd652efb6544b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6b9b25146c34df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02e1c1d2c73447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1e9e77a0e774db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0829f6d62ea4cd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fd9d6d23074d477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9681E5-2219-4D4A-B1A9-0A725B29D44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10CE676-BC55-4536-8BD2-43455DB2371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9F92659-60C7-4D58-AA51-CA26644AE5A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4F366CE-4A61-447D-AC9B-47350901C8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F7FAFA7-770A-4DCD-917E-41632F37F10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74C94FA-6381-46F0-B03A-3431E98E99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D3843D6-0C77-4A40-9CDB-4C765415E1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F93A2188-EADA-48D1-B573-3683E4672F7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0C5641A-9A11-417D-B179-3E88D46D32E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F92A752-9F1D-4A6C-91BC-39D613246FE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bca5837497940b4" /><Relationship Type="http://schemas.openxmlformats.org/officeDocument/2006/relationships/slideLayout" Target="/ppt/slideLayouts/slideLayout1.xml" Id="R0eec8d22f6b44d30" /><Relationship Type="http://schemas.openxmlformats.org/officeDocument/2006/relationships/slideLayout" Target="/ppt/slideLayouts/slideLayout2.xml" Id="R425750e5359b4f07" /><Relationship Type="http://schemas.openxmlformats.org/officeDocument/2006/relationships/slideLayout" Target="/ppt/slideLayouts/slideLayout3.xml" Id="R151a4c41efd94beb" /><Relationship Type="http://schemas.openxmlformats.org/officeDocument/2006/relationships/slideLayout" Target="/ppt/slideLayouts/slideLayout4.xml" Id="Rc2f2a33261454a68" /><Relationship Type="http://schemas.openxmlformats.org/officeDocument/2006/relationships/slideLayout" Target="/ppt/slideLayouts/slideLayout5.xml" Id="R4cf8692fdf7f4740" /><Relationship Type="http://schemas.openxmlformats.org/officeDocument/2006/relationships/slideLayout" Target="/ppt/slideLayouts/slideLayout6.xml" Id="Rb79ae4f956544d7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eec8d22f6b44d30"/>
    <p:sldLayoutId xmlns:r="http://schemas.openxmlformats.org/officeDocument/2006/relationships" id="2147483650" r:id="R425750e5359b4f07"/>
    <p:sldLayoutId xmlns:r="http://schemas.openxmlformats.org/officeDocument/2006/relationships" id="2147483651" r:id="R151a4c41efd94beb"/>
    <p:sldLayoutId xmlns:r="http://schemas.openxmlformats.org/officeDocument/2006/relationships" id="2147483652" r:id="Rc2f2a33261454a68"/>
    <p:sldLayoutId xmlns:r="http://schemas.openxmlformats.org/officeDocument/2006/relationships" id="2147483653" r:id="R4cf8692fdf7f4740"/>
    <p:sldLayoutId xmlns:r="http://schemas.openxmlformats.org/officeDocument/2006/relationships" id="2147483654" r:id="Rb79ae4f956544d7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ebcec861f1c455c" /><Relationship Type="http://schemas.openxmlformats.org/officeDocument/2006/relationships/image" Target="/ppt/media/image.png" Id="Rbeab2962e8764de0" /><Relationship Type="http://schemas.openxmlformats.org/officeDocument/2006/relationships/notesSlide" Target="/ppt/notesSlides/notesSlide1.xml" Id="R53d6f4c66527478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6ba86259e4440d4" /><Relationship Type="http://schemas.openxmlformats.org/officeDocument/2006/relationships/image" Target="/ppt/media/image2.png" Id="R90733c891cd34c32" /><Relationship Type="http://schemas.openxmlformats.org/officeDocument/2006/relationships/notesSlide" Target="/ppt/notesSlides/notesSlide2.xml" Id="Rcdfb329448b045c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bad620016a74ed9" /><Relationship Type="http://schemas.openxmlformats.org/officeDocument/2006/relationships/notesSlide" Target="/ppt/notesSlides/notesSlide3.xml" Id="R707d11c857cd448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37219270fb7444b" /><Relationship Type="http://schemas.openxmlformats.org/officeDocument/2006/relationships/notesSlide" Target="/ppt/notesSlides/notesSlide4.xml" Id="Rced10be3f8a14a3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842d7ec3c85417d" /><Relationship Type="http://schemas.openxmlformats.org/officeDocument/2006/relationships/image" Target="/ppt/media/image3.png" Id="Rdeb0e28e46b94edd" /><Relationship Type="http://schemas.openxmlformats.org/officeDocument/2006/relationships/notesSlide" Target="/ppt/notesSlides/notesSlide5.xml" Id="Re9eb0d2bbe3749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9afe4d8baa74229" /><Relationship Type="http://schemas.openxmlformats.org/officeDocument/2006/relationships/image" Target="/ppt/media/image4.png" Id="R66b100c45f5d4053" /><Relationship Type="http://schemas.openxmlformats.org/officeDocument/2006/relationships/notesSlide" Target="/ppt/notesSlides/notesSlide6.xml" Id="R0ab0d11b449a48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654178017df4820" /><Relationship Type="http://schemas.openxmlformats.org/officeDocument/2006/relationships/notesSlide" Target="/ppt/notesSlides/notesSlide7.xml" Id="R713dfdc26eaa4f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d76352a417f483d" /><Relationship Type="http://schemas.openxmlformats.org/officeDocument/2006/relationships/notesSlide" Target="/ppt/notesSlides/notesSlide8.xml" Id="Rf624d878b0724eb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d00aba5336d4926" /><Relationship Type="http://schemas.openxmlformats.org/officeDocument/2006/relationships/image" Target="/ppt/media/image5.png" Id="R187766f7af0743f7" /><Relationship Type="http://schemas.openxmlformats.org/officeDocument/2006/relationships/notesSlide" Target="/ppt/notesSlides/notesSlide9.xml" Id="Rf1ef8f41bec8472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0f04778ea9647b1" /><Relationship Type="http://schemas.openxmlformats.org/officeDocument/2006/relationships/notesSlide" Target="/ppt/notesSlides/notesSlide10.xml" Id="R69e65ce80679444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804cee7b87e4354" /><Relationship Type="http://schemas.openxmlformats.org/officeDocument/2006/relationships/notesSlide" Target="/ppt/notesSlides/notesSlide11.xml" Id="R2497ee46b84a449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f4af7d9778f444ad" /><Relationship Type="http://schemas.openxmlformats.org/officeDocument/2006/relationships/notesSlide" Target="/ppt/notesSlides/notesSlide12.xml" Id="R825d3fb1c4cf4a3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7188262d8054ab8" /><Relationship Type="http://schemas.openxmlformats.org/officeDocument/2006/relationships/notesSlide" Target="/ppt/notesSlides/notesSlide13.xml" Id="R67aa4c2b621d4c5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ebe1807ec6a4858" /><Relationship Type="http://schemas.openxmlformats.org/officeDocument/2006/relationships/notesSlide" Target="/ppt/notesSlides/notesSlide14.xml" Id="R29e4ebadc77f4ae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33012a2304748d6" /><Relationship Type="http://schemas.openxmlformats.org/officeDocument/2006/relationships/notesSlide" Target="/ppt/notesSlides/notesSlide15.xml" Id="R043b7ede6c1c4b0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848ec5cb52c4b8f" /><Relationship Type="http://schemas.openxmlformats.org/officeDocument/2006/relationships/notesSlide" Target="/ppt/notesSlides/notesSlide16.xml" Id="Re31268d6cbd345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5dd7f608aeb4984" /><Relationship Type="http://schemas.openxmlformats.org/officeDocument/2006/relationships/notesSlide" Target="/ppt/notesSlides/notesSlide17.xml" Id="R318dcb2176b9428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9efa2fc3d0d434b" /><Relationship Type="http://schemas.openxmlformats.org/officeDocument/2006/relationships/notesSlide" Target="/ppt/notesSlides/notesSlide18.xml" Id="R3c905393715a45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09fe602a66b4b0c" /><Relationship Type="http://schemas.openxmlformats.org/officeDocument/2006/relationships/notesSlide" Target="/ppt/notesSlides/notesSlide19.xml" Id="Rb0353f289c04438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16ef6e5c15804625" /><Relationship Type="http://schemas.openxmlformats.org/officeDocument/2006/relationships/image" Target="/ppt/media/image6.png" Id="R3a6826d30f6a436c" /><Relationship Type="http://schemas.openxmlformats.org/officeDocument/2006/relationships/notesSlide" Target="/ppt/notesSlides/notesSlide20.xml" Id="R572a33d2060c4d8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8aaad87cf53479d" /><Relationship Type="http://schemas.openxmlformats.org/officeDocument/2006/relationships/image" Target="/ppt/media/image7.png" Id="R925ee165c1c5469d" /><Relationship Type="http://schemas.openxmlformats.org/officeDocument/2006/relationships/notesSlide" Target="/ppt/notesSlides/notesSlide21.xml" Id="R4fce738f797a4ab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5d5a92f483784186" /><Relationship Type="http://schemas.openxmlformats.org/officeDocument/2006/relationships/notesSlide" Target="/ppt/notesSlides/notesSlide22.xml" Id="R302519da6680413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d7320ed38b814581" /><Relationship Type="http://schemas.openxmlformats.org/officeDocument/2006/relationships/notesSlide" Target="/ppt/notesSlides/notesSlide23.xml" Id="Re89fcf90505a4dd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e5320d60a4eb464e" /><Relationship Type="http://schemas.openxmlformats.org/officeDocument/2006/relationships/image" Target="/ppt/media/image8.png" Id="R57bc039585e24cac" /><Relationship Type="http://schemas.openxmlformats.org/officeDocument/2006/relationships/notesSlide" Target="/ppt/notesSlides/notesSlide24.xml" Id="Rb78c9b83c533470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8489ea2ddfe8408f" /><Relationship Type="http://schemas.openxmlformats.org/officeDocument/2006/relationships/image" Target="/ppt/media/image9.png" Id="Rd6a25271091b4754" /><Relationship Type="http://schemas.openxmlformats.org/officeDocument/2006/relationships/notesSlide" Target="/ppt/notesSlides/notesSlide25.xml" Id="R42b32607a1644c0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1eca39ed504c4105" /><Relationship Type="http://schemas.openxmlformats.org/officeDocument/2006/relationships/notesSlide" Target="/ppt/notesSlides/notesSlide26.xml" Id="R655be40da5f44d9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ffe9303f3f154afe" /><Relationship Type="http://schemas.openxmlformats.org/officeDocument/2006/relationships/notesSlide" Target="/ppt/notesSlides/notesSlide27.xml" Id="R7b9273c51e744e9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95eccfb47e204e01" /><Relationship Type="http://schemas.openxmlformats.org/officeDocument/2006/relationships/image" Target="/ppt/media/image10.png" Id="Reec0d9035f924f5a" /><Relationship Type="http://schemas.openxmlformats.org/officeDocument/2006/relationships/notesSlide" Target="/ppt/notesSlides/notesSlide28.xml" Id="Re10885adce054fe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04a060040963456f" /><Relationship Type="http://schemas.openxmlformats.org/officeDocument/2006/relationships/notesSlide" Target="/ppt/notesSlides/notesSlide29.xml" Id="R431fbfaafbd84ed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e6ffdc83680d444b" /><Relationship Type="http://schemas.openxmlformats.org/officeDocument/2006/relationships/notesSlide" Target="/ppt/notesSlides/notesSlide30.xml" Id="R6d99afdc9e2d49a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4132ff5a355f4d7a" /><Relationship Type="http://schemas.openxmlformats.org/officeDocument/2006/relationships/notesSlide" Target="/ppt/notesSlides/notesSlide31.xml" Id="R77ad1b8ac45b40f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93cdebefcc3c4d44" /><Relationship Type="http://schemas.openxmlformats.org/officeDocument/2006/relationships/notesSlide" Target="/ppt/notesSlides/notesSlide32.xml" Id="Re1848d9421df4a9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c3deed4571d74cfa" /><Relationship Type="http://schemas.openxmlformats.org/officeDocument/2006/relationships/notesSlide" Target="/ppt/notesSlides/notesSlide33.xml" Id="R2cd404c95ae0494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b6f0ac84f4ae40ec" /><Relationship Type="http://schemas.openxmlformats.org/officeDocument/2006/relationships/notesSlide" Target="/ppt/notesSlides/notesSlide34.xml" Id="R82a31fd1fb0f4c3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4ec8b423427f436b" /><Relationship Type="http://schemas.openxmlformats.org/officeDocument/2006/relationships/notesSlide" Target="/ppt/notesSlides/notesSlide35.xml" Id="Rdb6755fba60f401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b5568b03422b4f81" /><Relationship Type="http://schemas.openxmlformats.org/officeDocument/2006/relationships/notesSlide" Target="/ppt/notesSlides/notesSlide36.xml" Id="Re72eb19b0258441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62750cdc42fe4ad9" /><Relationship Type="http://schemas.openxmlformats.org/officeDocument/2006/relationships/notesSlide" Target="/ppt/notesSlides/notesSlide37.xml" Id="R06e8d60a0f04427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dcee0e120fd74d37" /><Relationship Type="http://schemas.openxmlformats.org/officeDocument/2006/relationships/notesSlide" Target="/ppt/notesSlides/notesSlide38.xml" Id="Rd17e4a64bad04d8a" /></Relationships>
</file>

<file path=ppt/slides/slide1.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273B2F"/>
        </a:solidFill>
      </p:bgPr>
    </p:bg>
    <p:spTree>
      <p:nvGrpSpPr>
        <p:cNvPr id="1" name=""/>
        <p:cNvGrpSpPr/>
        <p:nvPr/>
      </p:nvGrpSpPr>
      <p:grpSpPr>
        <a:xfrm/>
      </p:grpSpPr>
      <p:pic>
        <p:nvPicPr>
          <p:cNvPr id="6" name="">
            <a:extLst>
              <a:ext uri="{FF2B5EF4-FFF2-40B4-BE49-F238E27FC236}">
                <ns2:creationId id="{CE9BAED7-68BE-48FB-9EE3-6A51CA1E44BC}"/>
              </a:ext>
            </a:extLst>
          </p:cNvPr>
          <p:cNvPicPr>
            <a:picLocks noChangeAspect="1"/>
          </p:cNvPicPr>
          <p:nvPr/>
        </p:nvPicPr>
        <p:blipFill>
          <a:blip ns3:embed="Rbeab2962e8764de0"/>
          <a:srcRect l="18733" t="0" r="18733" b="0"/>
          <a:stretch>
            <a:fillRect l="0" t="0" r="0" b="0"/>
          </a:stretch>
        </p:blipFill>
        <p:spPr>
          <a:xfrm>
            <a:off x="4572000" y="0"/>
            <a:ext cx="7620000" cy="6858000"/>
          </a:xfrm>
          <a:prstGeom prst="rect">
            <a:avLst/>
          </a:prstGeom>
        </p:spPr>
      </p:pic>
      <p:sp>
        <p:nvSpPr>
          <p:cNvPr id="2" name="">
            <a:extLst>
              <a:ext uri="{FF2B5EF4-FFF2-40B4-BE49-F238E27FC236}">
                <ns2:creationId id="{BB45B26E-306D-453B-B767-4417FB0005CC}"/>
              </a:ext>
            </a:extLst>
          </p:cNvPr>
          <p:cNvSpPr>
            <a:spLocks noGrp="1"/>
          </p:cNvSpPr>
          <p:nvPr/>
        </p:nvSpPr>
        <p:spPr>
          <a:xfrm>
            <a:off x="685800" y="514350"/>
            <a:ext cx="3810000" cy="762000"/>
          </a:xfrm>
          <a:prstGeom prst="rect">
            <a:avLst/>
          </a:prstGeom>
          <a:noFill/>
          <a:ln w="0">
            <a:noFill/>
          </a:ln>
        </p:spPr>
        <p:txBody>
          <a:bodyPr lIns="0" tIns="0" rIns="0" bIns="0" anchor="t">
            <a:noAutofit/>
          </a:bodyPr>
          <a:lstStyle>
            <a:defPPr>
              <a:defRPr sz="4275" b="0">
                <a:solidFill>
                  <a:srgbClr val="F5F1E8"/>
                </a:solidFill>
                <a:latin typeface="Bitstream Charter"/>
                <a:ea typeface="Bitstream Charter"/>
                <a:cs typeface="Bitstream Charter"/>
              </a:defRPr>
            </a:defPPr>
          </a:lstStyle>
          <a:p>
            <a:pPr>
              <a:defRPr sz="4275" b="0">
                <a:solidFill>
                  <a:srgbClr val="F5F1E8"/>
                </a:solidFill>
                <a:latin typeface="Bitstream Charter"/>
                <a:ea typeface="Bitstream Charter"/>
                <a:cs typeface="Bitstream Charter"/>
              </a:defRPr>
            </a:pPr>
            <a:r>
              <a:rPr sz="4275" b="0">
                <a:solidFill>
                  <a:srgbClr val="F5F1E8"/>
                </a:solidFill>
                <a:latin typeface="Bitstream Charter"/>
                <a:ea typeface="Bitstream Charter"/>
                <a:cs typeface="Bitstream Charter"/>
              </a:rPr>
              <a:t>PRIMIZIA</a:t>
            </a:r>
          </a:p>
        </p:txBody>
      </p:sp>
      <p:sp>
        <p:nvSpPr>
          <p:cNvPr id="3" name="">
            <a:extLst>
              <a:ext uri="{FF2B5EF4-FFF2-40B4-BE49-F238E27FC236}">
                <ns2:creationId id="{460FA277-AE50-4EC4-A32A-C3702E569DB3}"/>
              </a:ext>
            </a:extLst>
          </p:cNvPr>
          <p:cNvSpPr>
            <a:spLocks noGrp="1"/>
          </p:cNvSpPr>
          <p:nvPr/>
        </p:nvSpPr>
        <p:spPr>
          <a:xfrm>
            <a:off x="723900" y="1257300"/>
            <a:ext cx="3714750" cy="342900"/>
          </a:xfrm>
          <a:prstGeom prst="rect">
            <a:avLst/>
          </a:prstGeom>
          <a:noFill/>
          <a:ln w="0">
            <a:noFill/>
          </a:ln>
        </p:spPr>
        <p:txBody>
          <a:bodyPr lIns="0" tIns="0" rIns="0" bIns="0" anchor="t">
            <a:noAutofit/>
          </a:bodyPr>
          <a:lstStyle>
            <a:defPPr>
              <a:defRPr sz="1725" b="0">
                <a:solidFill>
                  <a:srgbClr val="BC9B63"/>
                </a:solidFill>
                <a:latin typeface="DejaVu Sans"/>
                <a:ea typeface="DejaVu Sans"/>
                <a:cs typeface="DejaVu Sans"/>
              </a:defRPr>
            </a:defPPr>
          </a:lstStyle>
          <a:p>
            <a:pPr>
              <a:defRPr sz="1725" b="0">
                <a:solidFill>
                  <a:srgbClr val="BC9B63"/>
                </a:solidFill>
                <a:latin typeface="DejaVu Sans"/>
                <a:ea typeface="DejaVu Sans"/>
                <a:cs typeface="DejaVu Sans"/>
              </a:defRPr>
            </a:pPr>
            <a:r>
              <a:rPr sz="1725" b="0">
                <a:solidFill>
                  <a:srgbClr val="BC9B63"/>
                </a:solidFill>
                <a:latin typeface="DejaVu Sans"/>
                <a:ea typeface="DejaVu Sans"/>
                <a:cs typeface="DejaVu Sans"/>
              </a:rPr>
              <a:t>Italian Food Selection</a:t>
            </a:r>
          </a:p>
        </p:txBody>
      </p:sp>
      <p:sp>
        <p:nvSpPr>
          <p:cNvPr id="4" name="">
            <a:extLst>
              <a:ext uri="{FF2B5EF4-FFF2-40B4-BE49-F238E27FC236}">
                <ns2:creationId id="{508E2C8C-269C-4CFC-AD4B-C21CED72A78F}"/>
              </a:ext>
            </a:extLst>
          </p:cNvPr>
          <p:cNvSpPr>
            <a:spLocks noGrp="1"/>
          </p:cNvSpPr>
          <p:nvPr/>
        </p:nvSpPr>
        <p:spPr>
          <a:xfrm>
            <a:off x="685800" y="2200275"/>
            <a:ext cx="4667250" cy="2628900"/>
          </a:xfrm>
          <a:prstGeom prst="rect">
            <a:avLst/>
          </a:prstGeom>
          <a:noFill/>
          <a:ln w="0">
            <a:noFill/>
          </a:ln>
        </p:spPr>
        <p:txBody>
          <a:bodyPr lIns="0" tIns="0" rIns="0" bIns="0" anchor="t">
            <a:noAutofit/>
          </a:bodyPr>
          <a:lstStyle>
            <a:defPPr>
              <a:defRPr sz="3525" b="0">
                <a:solidFill>
                  <a:srgbClr val="F5F1E8"/>
                </a:solidFill>
                <a:latin typeface="Bitstream Charter"/>
                <a:ea typeface="Bitstream Charter"/>
                <a:cs typeface="Bitstream Charter"/>
              </a:defRPr>
            </a:defPPr>
          </a:lstStyle>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Il gusto</a:t>
            </a:r>
          </a:p>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dell’eccellenza,</a:t>
            </a:r>
          </a:p>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il valore</a:t>
            </a:r>
          </a:p>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della scelta</a:t>
            </a:r>
          </a:p>
        </p:txBody>
      </p:sp>
      <p:sp>
        <p:nvSpPr>
          <p:cNvPr id="5" name="">
            <a:extLst>
              <a:ext uri="{FF2B5EF4-FFF2-40B4-BE49-F238E27FC236}">
                <ns2:creationId id="{CBA45DBE-8DE0-4089-9D83-127E327F86A1}"/>
              </a:ext>
            </a:extLst>
          </p:cNvPr>
          <p:cNvSpPr>
            <a:spLocks noGrp="1"/>
          </p:cNvSpPr>
          <p:nvPr/>
        </p:nvSpPr>
        <p:spPr>
          <a:xfrm>
            <a:off x="723900" y="5276850"/>
            <a:ext cx="3714750" cy="952500"/>
          </a:xfrm>
          <a:prstGeom prst="rect">
            <a:avLst/>
          </a:prstGeom>
          <a:noFill/>
          <a:ln w="0">
            <a:noFill/>
          </a:ln>
        </p:spPr>
        <p:txBody>
          <a:bodyPr lIns="0" tIns="0" rIns="0" bIns="0" anchor="t">
            <a:noAutofit/>
          </a:bodyPr>
          <a:lstStyle>
            <a:defPPr>
              <a:defRPr sz="1800" b="0">
                <a:solidFill>
                  <a:srgbClr val="F5F1E8"/>
                </a:solidFill>
                <a:latin typeface="DejaVu Sans"/>
                <a:ea typeface="DejaVu Sans"/>
                <a:cs typeface="DejaVu Sans"/>
              </a:defRPr>
            </a:defPPr>
          </a:lstStyle>
          <a:p>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Un progetto di export B2B</a:t>
            </a:r>
          </a:p>
          <a:p>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per le eccellenze alimentari italiane</a:t>
            </a:r>
          </a:p>
        </p:txBody>
      </p:sp>
      <p:sp>
        <p:nvSpPr>
          <p:cNvPr id="99" name="Sito web Primizia">
            <a:extLst>
              <a:ext uri="{FF2B5EF4-FFF2-40B4-BE49-F238E27FC236}">
                <ns2:creationId id="{28BD9511-0A55-4BD1-BD0F-0A3E427BD9C5}"/>
              </a:ext>
            </a:extLst>
          </p:cNvPr>
          <p:cNvSpPr>
            <a:spLocks noGrp="1"/>
          </p:cNvSpPr>
          <p:nvPr/>
        </p:nvSpPr>
        <p:spPr>
          <a:xfrm>
            <a:off x="685800" y="6315075"/>
            <a:ext cx="4381500" cy="285750"/>
          </a:xfrm>
          <a:prstGeom prst="rect">
            <a:avLst/>
          </a:prstGeom>
          <a:noFill/>
          <a:ln w="0">
            <a:noFill/>
          </a:ln>
        </p:spPr>
        <p:txBody>
          <a:bodyPr/>
          <a:lstStyle>
            <a:defPPr algn="ctr">
              <a:defRPr sz="1275">
                <a:solidFill>
                  <a:srgbClr val="BC9B63"/>
                </a:solidFill>
              </a:defRPr>
            </a:defPPr>
            <a:lvl1pPr algn="ctr">
              <a:defRPr sz="1275">
                <a:solidFill>
                  <a:srgbClr val="BC9B63"/>
                </a:solidFill>
              </a:defRPr>
            </a:lvl1pPr>
            <a:lvl2pPr algn="ctr">
              <a:defRPr sz="1275">
                <a:solidFill>
                  <a:srgbClr val="BC9B63"/>
                </a:solidFill>
              </a:defRPr>
            </a:lvl2pPr>
            <a:lvl3pPr algn="ctr">
              <a:defRPr sz="1275">
                <a:solidFill>
                  <a:srgbClr val="BC9B63"/>
                </a:solidFill>
              </a:defRPr>
            </a:lvl3pPr>
            <a:lvl4pPr algn="ctr">
              <a:defRPr sz="1275">
                <a:solidFill>
                  <a:srgbClr val="BC9B63"/>
                </a:solidFill>
              </a:defRPr>
            </a:lvl4pPr>
            <a:lvl5pPr algn="ctr">
              <a:defRPr sz="1275">
                <a:solidFill>
                  <a:srgbClr val="BC9B63"/>
                </a:solidFill>
              </a:defRPr>
            </a:lvl5pPr>
            <a:lvl6pPr algn="ctr">
              <a:defRPr sz="1275">
                <a:solidFill>
                  <a:srgbClr val="BC9B63"/>
                </a:solidFill>
              </a:defRPr>
            </a:lvl6pPr>
            <a:lvl7pPr algn="ctr">
              <a:defRPr sz="1275">
                <a:solidFill>
                  <a:srgbClr val="BC9B63"/>
                </a:solidFill>
              </a:defRPr>
            </a:lvl7pPr>
            <a:lvl8pPr algn="ctr">
              <a:defRPr sz="1275">
                <a:solidFill>
                  <a:srgbClr val="BC9B63"/>
                </a:solidFill>
              </a:defRPr>
            </a:lvl8pPr>
            <a:lvl9pPr algn="ctr">
              <a:defRPr sz="1275">
                <a:solidFill>
                  <a:srgbClr val="BC9B63"/>
                </a:solidFill>
              </a:defRPr>
            </a:lvl9pPr>
          </a:lstStyle>
          <a:p>
            <a:pPr algn="ctr">
              <a:defRPr sz="1275">
                <a:solidFill>
                  <a:srgbClr val="BC9B63"/>
                </a:solidFill>
              </a:defRPr>
            </a:pPr>
            <a:r>
              <a:rPr sz="1275">
                <a:solidFill>
                  <a:srgbClr val="BC9B63"/>
                </a:solidFill>
              </a:rPr>
              <a:t>www.primiziaexport.com</a:t>
            </a:r>
          </a:p>
        </p:txBody>
      </p:sp>
    </p:spTree>
    <p:extLst>
      <p:ext uri="{BB962C8B-B14F-4D97-AF65-F5344CB8AC3E}">
        <ns4:creationId val="1751647272"/>
      </p:ext>
    </p:extLst>
  </p:cSld>
</p:sld>
</file>

<file path=ppt/slides/slide2.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292B4CA-20FC-4B13-92A3-5685BD67E645}"/>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Le storie dietro i prodotti</a:t>
            </a:r>
          </a:p>
        </p:txBody>
      </p:sp>
      <p:sp>
        <p:nvSpPr>
          <p:cNvPr id="2" name="">
            <a:extLst xmlns:a="http://schemas.openxmlformats.org/drawingml/2006/main">
              <a:ext uri="{FF2B5EF4-FFF2-40B4-BE49-F238E27FC236}">
                <a16:creationId xmlns:a16="http://schemas.microsoft.com/office/drawing/2014/main" id="{5143E060-2DED-4D5D-9F2F-6CDD94511144}"/>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6D335B20-35F3-4D64-9ECD-A5888C460A71}"/>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02</a:t>
            </a:r>
          </a:p>
        </p:txBody>
      </p:sp>
      <p:pic>
        <p:nvPicPr>
          <p:cNvPr id="4" name="">
            <a:extLst xmlns:a="http://schemas.openxmlformats.org/drawingml/2006/main">
              <a:ext uri="{FF2B5EF4-FFF2-40B4-BE49-F238E27FC236}">
                <a16:creationId xmlns:a16="http://schemas.microsoft.com/office/drawing/2014/main" id="{5C70342C-11E6-4E05-B4EF-984C75CFB281}"/>
              </a:ext>
            </a:extLst>
          </p:cNvPr>
          <p:cNvPicPr>
            <a:picLocks xmlns:a="http://schemas.openxmlformats.org/drawingml/2006/main" noChangeAspect="1"/>
          </p:cNvPicPr>
          <p:nvPr/>
        </p:nvPicPr>
        <p:blipFill>
          <a:blip xmlns:r="http://schemas.openxmlformats.org/officeDocument/2006/relationships" xmlns:a="http://schemas.openxmlformats.org/drawingml/2006/main" r:embed="R90733c891cd34c32"/>
          <a:srcRect xmlns:a="http://schemas.openxmlformats.org/drawingml/2006/main" l="25768" t="0" r="25768" b="0"/>
          <a:stretch xmlns:a="http://schemas.openxmlformats.org/drawingml/2006/main">
            <a:fillRect l="0" t="0" r="0" b="0"/>
          </a:stretch>
        </p:blipFill>
        <p:spPr>
          <a:xfrm xmlns:a="http://schemas.openxmlformats.org/drawingml/2006/main">
            <a:off x="6286500" y="0"/>
            <a:ext cx="590550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65F2DBF-573D-497F-B236-ADEE0A2513E4}"/>
              </a:ext>
            </a:extLst>
          </p:cNvPr>
          <p:cNvSpPr>
            <a:spLocks xmlns:a="http://schemas.openxmlformats.org/drawingml/2006/main" noGrp="1"/>
          </p:cNvSpPr>
          <p:nvPr/>
        </p:nvSpPr>
        <p:spPr>
          <a:xfrm xmlns:a="http://schemas.openxmlformats.org/drawingml/2006/main">
            <a:off x="685800" y="2114550"/>
            <a:ext cx="4857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0">
                <a:solidFill>
                  <a:srgbClr val="27372E"/>
                </a:solidFill>
                <a:latin typeface="Bitstream Charter"/>
                <a:ea typeface="Bitstream Charter"/>
                <a:cs typeface="Bitstream Charter"/>
              </a:defRPr>
            </a:defPPr>
          </a:lstStyle>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Territori, persone</a:t>
            </a:r>
          </a:p>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e competenze</a:t>
            </a:r>
          </a:p>
        </p:txBody>
      </p:sp>
      <p:sp>
        <p:nvSpPr>
          <p:cNvPr id="6" name="">
            <a:extLst xmlns:a="http://schemas.openxmlformats.org/drawingml/2006/main">
              <a:ext uri="{FF2B5EF4-FFF2-40B4-BE49-F238E27FC236}">
                <a16:creationId xmlns:a16="http://schemas.microsoft.com/office/drawing/2014/main" id="{E6487280-E91B-48C5-BF82-3977294C40E5}"/>
              </a:ext>
            </a:extLst>
          </p:cNvPr>
          <p:cNvSpPr>
            <a:spLocks xmlns:a="http://schemas.openxmlformats.org/drawingml/2006/main" noGrp="1"/>
          </p:cNvSpPr>
          <p:nvPr/>
        </p:nvSpPr>
        <p:spPr>
          <a:xfrm xmlns:a="http://schemas.openxmlformats.org/drawingml/2006/main">
            <a:off x="685800" y="3676650"/>
            <a:ext cx="4667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27372E"/>
                </a:solidFill>
                <a:latin typeface="DejaVu Sans"/>
                <a:ea typeface="DejaVu Sans"/>
                <a:cs typeface="DejaVu Sans"/>
              </a:defRPr>
            </a:defPPr>
          </a:lstStyle>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Una materia prima selezionata.</a:t>
            </a:r>
          </a:p>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Una lavorazione paziente.</a:t>
            </a:r>
          </a:p>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Una tradizione custodita e migliorata nel tempo.</a:t>
            </a:r>
          </a:p>
        </p:txBody>
      </p:sp>
    </p:spTree>
    <p:extLst>
      <p:ext uri="{BB962C8B-B14F-4D97-AF65-F5344CB8AC3E}">
        <p14:creationId xmlns:p14="http://schemas.microsoft.com/office/powerpoint/2010/main" val="1450515454"/>
      </p:ext>
    </p:extLst>
  </p:cSld>
</p:sld>
</file>

<file path=ppt/slides/slide3.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E76B0B1-E568-4976-9085-4356FAC0441F}"/>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Il progetto</a:t>
            </a:r>
          </a:p>
        </p:txBody>
      </p:sp>
      <p:sp>
        <p:nvSpPr>
          <p:cNvPr id="2" name="">
            <a:extLst xmlns:a="http://schemas.openxmlformats.org/drawingml/2006/main">
              <a:ext uri="{FF2B5EF4-FFF2-40B4-BE49-F238E27FC236}">
                <a16:creationId xmlns:a16="http://schemas.microsoft.com/office/drawing/2014/main" id="{104BF835-BD9C-48DE-B669-6289981E394F}"/>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C9B63"/>
                </a:solidFill>
                <a:latin typeface="DejaVu Sans"/>
                <a:ea typeface="DejaVu Sans"/>
                <a:cs typeface="DejaVu Sans"/>
              </a:defRPr>
            </a:defPPr>
          </a:lstStyle>
          <a:p xmlns:a="http://schemas.openxmlformats.org/drawingml/2006/main">
            <a:pPr>
              <a:defRPr sz="1275" b="1">
                <a:solidFill>
                  <a:srgbClr val="BC9B63"/>
                </a:solidFill>
                <a:latin typeface="DejaVu Sans"/>
                <a:ea typeface="DejaVu Sans"/>
                <a:cs typeface="DejaVu Sans"/>
              </a:defRPr>
            </a:pPr>
            <a:r>
              <a:rPr sz="1275" b="1">
                <a:solidFill>
                  <a:srgbClr val="BC9B63"/>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51470076-9269-4414-8D47-C6B2B5BAA7AC}"/>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03</a:t>
            </a:r>
          </a:p>
        </p:txBody>
      </p:sp>
      <p:sp>
        <p:nvSpPr>
          <p:cNvPr id="4" name="">
            <a:extLst xmlns:a="http://schemas.openxmlformats.org/drawingml/2006/main">
              <a:ext uri="{FF2B5EF4-FFF2-40B4-BE49-F238E27FC236}">
                <a16:creationId xmlns:a16="http://schemas.microsoft.com/office/drawing/2014/main" id="{556AADF1-E247-4993-899D-05B89FCDC135}"/>
              </a:ext>
            </a:extLst>
          </p:cNvPr>
          <p:cNvSpPr>
            <a:spLocks xmlns:a="http://schemas.openxmlformats.org/drawingml/2006/main" noGrp="1"/>
          </p:cNvSpPr>
          <p:nvPr/>
        </p:nvSpPr>
        <p:spPr>
          <a:xfrm xmlns:a="http://schemas.openxmlformats.org/drawingml/2006/main">
            <a:off x="685800" y="2019300"/>
            <a:ext cx="105727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75" b="0">
                <a:solidFill>
                  <a:srgbClr val="F5F1E8"/>
                </a:solidFill>
                <a:latin typeface="Bitstream Charter"/>
                <a:ea typeface="Bitstream Charter"/>
                <a:cs typeface="Bitstream Charter"/>
              </a:defRPr>
            </a:defPPr>
          </a:lstStyle>
          <a:p xmlns:a="http://schemas.openxmlformats.org/drawingml/2006/main">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Unire produttori d’eccellenza</a:t>
            </a:r>
          </a:p>
          <a:p xmlns:a="http://schemas.openxmlformats.org/drawingml/2006/main">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e professionisti del food nel mondo</a:t>
            </a:r>
          </a:p>
        </p:txBody>
      </p:sp>
      <p:sp>
        <p:nvSpPr>
          <p:cNvPr id="5" name="">
            <a:extLst xmlns:a="http://schemas.openxmlformats.org/drawingml/2006/main">
              <a:ext uri="{FF2B5EF4-FFF2-40B4-BE49-F238E27FC236}">
                <a16:creationId xmlns:a16="http://schemas.microsoft.com/office/drawing/2014/main" id="{1F4937BD-5B6B-444F-98E1-90A6738EFB4F}"/>
              </a:ext>
            </a:extLst>
          </p:cNvPr>
          <p:cNvSpPr>
            <a:spLocks xmlns:a="http://schemas.openxmlformats.org/drawingml/2006/main" noGrp="1"/>
          </p:cNvSpPr>
          <p:nvPr/>
        </p:nvSpPr>
        <p:spPr>
          <a:xfrm xmlns:a="http://schemas.openxmlformats.org/drawingml/2006/main">
            <a:off x="685800" y="3981450"/>
            <a:ext cx="9620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F5F1E8"/>
                </a:solidFill>
                <a:latin typeface="DejaVu Sans"/>
                <a:ea typeface="DejaVu Sans"/>
                <a:cs typeface="DejaVu Sans"/>
              </a:defRPr>
            </a:defPPr>
          </a:lstStyle>
          <a:p xmlns:a="http://schemas.openxmlformats.org/drawingml/2006/main">
            <a:pPr>
              <a:defRPr sz="2250" b="0">
                <a:solidFill>
                  <a:srgbClr val="F5F1E8"/>
                </a:solidFill>
                <a:latin typeface="DejaVu Sans"/>
                <a:ea typeface="DejaVu Sans"/>
                <a:cs typeface="DejaVu Sans"/>
              </a:defRPr>
            </a:pPr>
            <a:r>
              <a:rPr sz="2250" b="0">
                <a:solidFill>
                  <a:srgbClr val="F5F1E8"/>
                </a:solidFill>
                <a:latin typeface="DejaVu Sans"/>
                <a:ea typeface="DejaVu Sans"/>
                <a:cs typeface="DejaVu Sans"/>
              </a:rPr>
              <a:t>Selezioniamo prodotti distintivi, anche insigniti di prestigiosi riconoscimenti, e ne sviluppiamo la presenza internazionale attraverso distributori che conoscono il proprio mercato.</a:t>
            </a:r>
          </a:p>
        </p:txBody>
      </p:sp>
    </p:spTree>
    <p:extLst>
      <p:ext uri="{BB962C8B-B14F-4D97-AF65-F5344CB8AC3E}">
        <p14:creationId xmlns:p14="http://schemas.microsoft.com/office/powerpoint/2010/main" val="1812299427"/>
      </p:ext>
    </p:extLst>
  </p:cSld>
</p:sld>
</file>

<file path=ppt/slides/slide4.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CE4CC62-FC59-4DDF-AAD8-B888F10E7DAE}"/>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La nostra idea di eccellenza</a:t>
            </a:r>
          </a:p>
        </p:txBody>
      </p:sp>
      <p:sp>
        <p:nvSpPr>
          <p:cNvPr id="2" name="">
            <a:extLst xmlns:a="http://schemas.openxmlformats.org/drawingml/2006/main">
              <a:ext uri="{FF2B5EF4-FFF2-40B4-BE49-F238E27FC236}">
                <a16:creationId xmlns:a16="http://schemas.microsoft.com/office/drawing/2014/main" id="{B550A281-885B-4E6D-AE84-2B0D5CB30531}"/>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C7728130-D282-4994-85A0-E1970BFE889F}"/>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04</a:t>
            </a:r>
          </a:p>
        </p:txBody>
      </p:sp>
      <p:sp>
        <p:nvSpPr>
          <p:cNvPr id="4" name="">
            <a:extLst xmlns:a="http://schemas.openxmlformats.org/drawingml/2006/main">
              <a:ext uri="{FF2B5EF4-FFF2-40B4-BE49-F238E27FC236}">
                <a16:creationId xmlns:a16="http://schemas.microsoft.com/office/drawing/2014/main" id="{07B18864-B2BE-4AFC-B871-AAD7F868132C}"/>
              </a:ext>
            </a:extLst>
          </p:cNvPr>
          <p:cNvSpPr>
            <a:spLocks xmlns:a="http://schemas.openxmlformats.org/drawingml/2006/main" noGrp="1"/>
          </p:cNvSpPr>
          <p:nvPr/>
        </p:nvSpPr>
        <p:spPr>
          <a:xfrm xmlns:a="http://schemas.openxmlformats.org/drawingml/2006/main">
            <a:off x="685800" y="2038350"/>
            <a:ext cx="10382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27372E"/>
                </a:solidFill>
                <a:latin typeface="Bitstream Charter"/>
                <a:ea typeface="Bitstream Charter"/>
                <a:cs typeface="Bitstream Charter"/>
              </a:defRPr>
            </a:defPPr>
          </a:lstStyle>
          <a:p xmlns:a="http://schemas.openxmlformats.org/drawingml/2006/main">
            <a:pPr>
              <a:defRPr sz="3225" b="0">
                <a:solidFill>
                  <a:srgbClr val="27372E"/>
                </a:solidFill>
                <a:latin typeface="Bitstream Charter"/>
                <a:ea typeface="Bitstream Charter"/>
                <a:cs typeface="Bitstream Charter"/>
              </a:defRPr>
            </a:pPr>
            <a:r>
              <a:rPr sz="3225" b="0">
                <a:solidFill>
                  <a:srgbClr val="27372E"/>
                </a:solidFill>
                <a:latin typeface="Bitstream Charter"/>
                <a:ea typeface="Bitstream Charter"/>
                <a:cs typeface="Bitstream Charter"/>
              </a:rPr>
              <a:t>Il nostro posizionamento di prezzo esprime il valore dei prodotti e ne sostiene la competitività sui mercati internazionali.</a:t>
            </a:r>
          </a:p>
        </p:txBody>
      </p:sp>
      <p:sp>
        <p:nvSpPr>
          <p:cNvPr id="5" name="">
            <a:extLst xmlns:a="http://schemas.openxmlformats.org/drawingml/2006/main">
              <a:ext uri="{FF2B5EF4-FFF2-40B4-BE49-F238E27FC236}">
                <a16:creationId xmlns:a16="http://schemas.microsoft.com/office/drawing/2014/main" id="{1977A452-5F50-4B0E-B444-79562B0DA396}"/>
              </a:ext>
            </a:extLst>
          </p:cNvPr>
          <p:cNvSpPr>
            <a:spLocks xmlns:a="http://schemas.openxmlformats.org/drawingml/2006/main" noGrp="1"/>
          </p:cNvSpPr>
          <p:nvPr/>
        </p:nvSpPr>
        <p:spPr>
          <a:xfrm xmlns:a="http://schemas.openxmlformats.org/drawingml/2006/main">
            <a:off x="685800" y="4724400"/>
            <a:ext cx="102870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27372E"/>
                </a:solidFill>
                <a:latin typeface="DejaVu Sans"/>
                <a:ea typeface="DejaVu Sans"/>
                <a:cs typeface="DejaVu Sans"/>
              </a:defRPr>
            </a:defPPr>
          </a:lstStyle>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Riconosce il lavoro del produttore e lascia spazio economico ai partner commerciali. I riconoscimenti orientano la selezione. Gusto, qualità e servizio confermano la promessa.</a:t>
            </a:r>
          </a:p>
        </p:txBody>
      </p:sp>
    </p:spTree>
    <p:extLst>
      <p:ext uri="{BB962C8B-B14F-4D97-AF65-F5344CB8AC3E}">
        <p14:creationId xmlns:p14="http://schemas.microsoft.com/office/powerpoint/2010/main" val="716613409"/>
      </p:ext>
    </p:extLst>
  </p:cSld>
</p:sld>
</file>

<file path=ppt/slides/slide5.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FD0FB0C-5297-450B-8DAE-1D492D87B9BB}"/>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Gamma alta</a:t>
            </a:r>
          </a:p>
        </p:txBody>
      </p:sp>
      <p:sp>
        <p:nvSpPr>
          <p:cNvPr id="2" name="">
            <a:extLst xmlns:a="http://schemas.openxmlformats.org/drawingml/2006/main">
              <a:ext uri="{FF2B5EF4-FFF2-40B4-BE49-F238E27FC236}">
                <a16:creationId xmlns:a16="http://schemas.microsoft.com/office/drawing/2014/main" id="{1EFD1243-E3E9-4C34-A58A-B17FF11A2DF4}"/>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EE54453E-CD62-4DB2-ACE3-CFE71F27FF7E}"/>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05</a:t>
            </a:r>
          </a:p>
        </p:txBody>
      </p:sp>
      <p:pic>
        <p:nvPicPr>
          <p:cNvPr id="4" name="">
            <a:extLst xmlns:a="http://schemas.openxmlformats.org/drawingml/2006/main">
              <a:ext uri="{FF2B5EF4-FFF2-40B4-BE49-F238E27FC236}">
                <a16:creationId xmlns:a16="http://schemas.microsoft.com/office/drawing/2014/main" id="{301DB1B2-128C-4A28-AFEA-AC28B2B23B57}"/>
              </a:ext>
            </a:extLst>
          </p:cNvPr>
          <p:cNvPicPr>
            <a:picLocks xmlns:a="http://schemas.openxmlformats.org/drawingml/2006/main" noChangeAspect="1"/>
          </p:cNvPicPr>
          <p:nvPr/>
        </p:nvPicPr>
        <p:blipFill>
          <a:blip xmlns:r="http://schemas.openxmlformats.org/officeDocument/2006/relationships" xmlns:a="http://schemas.openxmlformats.org/drawingml/2006/main" r:embed="Rdeb0e28e46b94edd"/>
          <a:srcRect xmlns:a="http://schemas.openxmlformats.org/drawingml/2006/main" l="26159" t="0" r="26159" b="0"/>
          <a:stretch xmlns:a="http://schemas.openxmlformats.org/drawingml/2006/main">
            <a:fillRect l="0" t="0" r="0" b="0"/>
          </a:stretch>
        </p:blipFill>
        <p:spPr>
          <a:xfrm xmlns:a="http://schemas.openxmlformats.org/drawingml/2006/main">
            <a:off x="6381750" y="0"/>
            <a:ext cx="581025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99496CB-57B4-4F8B-A314-3C0403B653B0}"/>
              </a:ext>
            </a:extLst>
          </p:cNvPr>
          <p:cNvSpPr>
            <a:spLocks xmlns:a="http://schemas.openxmlformats.org/drawingml/2006/main" noGrp="1"/>
          </p:cNvSpPr>
          <p:nvPr/>
        </p:nvSpPr>
        <p:spPr>
          <a:xfrm xmlns:a="http://schemas.openxmlformats.org/drawingml/2006/main">
            <a:off x="685800" y="2124075"/>
            <a:ext cx="4953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0">
                <a:solidFill>
                  <a:srgbClr val="27372E"/>
                </a:solidFill>
                <a:latin typeface="Bitstream Charter"/>
                <a:ea typeface="Bitstream Charter"/>
                <a:cs typeface="Bitstream Charter"/>
              </a:defRPr>
            </a:defPPr>
          </a:lstStyle>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Ristoranti, alberghi</a:t>
            </a:r>
          </a:p>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e gastronomie d’eccellenza</a:t>
            </a:r>
          </a:p>
        </p:txBody>
      </p:sp>
      <p:sp>
        <p:nvSpPr>
          <p:cNvPr id="6" name="">
            <a:extLst xmlns:a="http://schemas.openxmlformats.org/drawingml/2006/main">
              <a:ext uri="{FF2B5EF4-FFF2-40B4-BE49-F238E27FC236}">
                <a16:creationId xmlns:a16="http://schemas.microsoft.com/office/drawing/2014/main" id="{FEF14826-799B-4B0D-A095-C86C8A824298}"/>
              </a:ext>
            </a:extLst>
          </p:cNvPr>
          <p:cNvSpPr>
            <a:spLocks xmlns:a="http://schemas.openxmlformats.org/drawingml/2006/main" noGrp="1"/>
          </p:cNvSpPr>
          <p:nvPr/>
        </p:nvSpPr>
        <p:spPr>
          <a:xfrm xmlns:a="http://schemas.openxmlformats.org/drawingml/2006/main">
            <a:off x="685800" y="3676650"/>
            <a:ext cx="4905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Specialità distintive e produzioni selezionate, capaci di arricchire un menu, una carta dei vini o un assortimento gourmet.</a:t>
            </a:r>
          </a:p>
        </p:txBody>
      </p:sp>
    </p:spTree>
    <p:extLst>
      <p:ext uri="{BB962C8B-B14F-4D97-AF65-F5344CB8AC3E}">
        <p14:creationId xmlns:p14="http://schemas.microsoft.com/office/powerpoint/2010/main" val="444340921"/>
      </p:ext>
    </p:extLst>
  </p:cSld>
</p:sld>
</file>

<file path=ppt/slides/slide6.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5B0202A-033C-47E8-93A4-AA96C86765DD}"/>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Gamma medio-alta</a:t>
            </a:r>
          </a:p>
        </p:txBody>
      </p:sp>
      <p:sp>
        <p:nvSpPr>
          <p:cNvPr id="2" name="">
            <a:extLst xmlns:a="http://schemas.openxmlformats.org/drawingml/2006/main">
              <a:ext uri="{FF2B5EF4-FFF2-40B4-BE49-F238E27FC236}">
                <a16:creationId xmlns:a16="http://schemas.microsoft.com/office/drawing/2014/main" id="{E2DB52C6-85F1-4B14-A2DA-357D7786D03C}"/>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A2699FFD-118B-4D74-80C7-449CE5B99AC3}"/>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06</a:t>
            </a:r>
          </a:p>
        </p:txBody>
      </p:sp>
      <p:pic>
        <p:nvPicPr>
          <p:cNvPr id="4" name="">
            <a:extLst xmlns:a="http://schemas.openxmlformats.org/drawingml/2006/main">
              <a:ext uri="{FF2B5EF4-FFF2-40B4-BE49-F238E27FC236}">
                <a16:creationId xmlns:a16="http://schemas.microsoft.com/office/drawing/2014/main" id="{8EA6ADE6-2DE6-4B9F-ABF5-5986568AB40A}"/>
              </a:ext>
            </a:extLst>
          </p:cNvPr>
          <p:cNvPicPr>
            <a:picLocks xmlns:a="http://schemas.openxmlformats.org/drawingml/2006/main" noChangeAspect="1"/>
          </p:cNvPicPr>
          <p:nvPr/>
        </p:nvPicPr>
        <p:blipFill>
          <a:blip xmlns:r="http://schemas.openxmlformats.org/officeDocument/2006/relationships" xmlns:a="http://schemas.openxmlformats.org/drawingml/2006/main" r:embed="R66b100c45f5d4053"/>
          <a:srcRect xmlns:a="http://schemas.openxmlformats.org/drawingml/2006/main" l="26159" t="0" r="26159" b="0"/>
          <a:stretch xmlns:a="http://schemas.openxmlformats.org/drawingml/2006/main">
            <a:fillRect l="0" t="0" r="0" b="0"/>
          </a:stretch>
        </p:blipFill>
        <p:spPr>
          <a:xfrm xmlns:a="http://schemas.openxmlformats.org/drawingml/2006/main">
            <a:off x="6381750" y="0"/>
            <a:ext cx="581025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7CD7DEF-C773-44D8-B926-D7A30BC23FE1}"/>
              </a:ext>
            </a:extLst>
          </p:cNvPr>
          <p:cNvSpPr>
            <a:spLocks xmlns:a="http://schemas.openxmlformats.org/drawingml/2006/main" noGrp="1"/>
          </p:cNvSpPr>
          <p:nvPr/>
        </p:nvSpPr>
        <p:spPr>
          <a:xfrm xmlns:a="http://schemas.openxmlformats.org/drawingml/2006/main">
            <a:off x="685800" y="2124075"/>
            <a:ext cx="4905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0">
                <a:solidFill>
                  <a:srgbClr val="27372E"/>
                </a:solidFill>
                <a:latin typeface="Bitstream Charter"/>
                <a:ea typeface="Bitstream Charter"/>
                <a:cs typeface="Bitstream Charter"/>
              </a:defRPr>
            </a:defPPr>
          </a:lstStyle>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Qualità riconoscibile</a:t>
            </a:r>
          </a:p>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nella distribuzione</a:t>
            </a:r>
          </a:p>
        </p:txBody>
      </p:sp>
      <p:sp>
        <p:nvSpPr>
          <p:cNvPr id="6" name="">
            <a:extLst xmlns:a="http://schemas.openxmlformats.org/drawingml/2006/main">
              <a:ext uri="{FF2B5EF4-FFF2-40B4-BE49-F238E27FC236}">
                <a16:creationId xmlns:a16="http://schemas.microsoft.com/office/drawing/2014/main" id="{E9A5170F-BEF8-4AFD-B052-D0BDC5BD14FF}"/>
              </a:ext>
            </a:extLst>
          </p:cNvPr>
          <p:cNvSpPr>
            <a:spLocks xmlns:a="http://schemas.openxmlformats.org/drawingml/2006/main" noGrp="1"/>
          </p:cNvSpPr>
          <p:nvPr/>
        </p:nvSpPr>
        <p:spPr>
          <a:xfrm xmlns:a="http://schemas.openxmlformats.org/drawingml/2006/main">
            <a:off x="685800" y="3676650"/>
            <a:ext cx="4905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Per supermercati e canali affini: formati pratici, confezioni curate e continuità delle forniture, con un rapporto qualità-prezzo convincente.</a:t>
            </a:r>
          </a:p>
        </p:txBody>
      </p:sp>
    </p:spTree>
    <p:extLst>
      <p:ext uri="{BB962C8B-B14F-4D97-AF65-F5344CB8AC3E}">
        <p14:creationId xmlns:p14="http://schemas.microsoft.com/office/powerpoint/2010/main" val="100992877"/>
      </p:ext>
    </p:extLst>
  </p:cSld>
</p:sld>
</file>

<file path=ppt/slides/slide7.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E5E7B85-094A-4147-ADD7-2D8AEB07B7C5}"/>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Radici italiane, presenza internazionale</a:t>
            </a:r>
          </a:p>
        </p:txBody>
      </p:sp>
      <p:sp>
        <p:nvSpPr>
          <p:cNvPr id="2" name="">
            <a:extLst xmlns:a="http://schemas.openxmlformats.org/drawingml/2006/main">
              <a:ext uri="{FF2B5EF4-FFF2-40B4-BE49-F238E27FC236}">
                <a16:creationId xmlns:a16="http://schemas.microsoft.com/office/drawing/2014/main" id="{3D1E0BF4-E904-4D44-B5B3-F59E0BDC768E}"/>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C9B63"/>
                </a:solidFill>
                <a:latin typeface="DejaVu Sans"/>
                <a:ea typeface="DejaVu Sans"/>
                <a:cs typeface="DejaVu Sans"/>
              </a:defRPr>
            </a:defPPr>
          </a:lstStyle>
          <a:p xmlns:a="http://schemas.openxmlformats.org/drawingml/2006/main">
            <a:pPr>
              <a:defRPr sz="1275" b="1">
                <a:solidFill>
                  <a:srgbClr val="BC9B63"/>
                </a:solidFill>
                <a:latin typeface="DejaVu Sans"/>
                <a:ea typeface="DejaVu Sans"/>
                <a:cs typeface="DejaVu Sans"/>
              </a:defRPr>
            </a:pPr>
            <a:r>
              <a:rPr sz="1275" b="1">
                <a:solidFill>
                  <a:srgbClr val="BC9B63"/>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B23D816A-4CC6-46B2-8F44-E67D07C89961}"/>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07</a:t>
            </a:r>
          </a:p>
        </p:txBody>
      </p:sp>
      <p:sp>
        <p:nvSpPr>
          <p:cNvPr id="4" name="">
            <a:extLst xmlns:a="http://schemas.openxmlformats.org/drawingml/2006/main">
              <a:ext uri="{FF2B5EF4-FFF2-40B4-BE49-F238E27FC236}">
                <a16:creationId xmlns:a16="http://schemas.microsoft.com/office/drawing/2014/main" id="{ECFC87E6-2E28-496C-A4E3-DF57296BE15D}"/>
              </a:ext>
            </a:extLst>
          </p:cNvPr>
          <p:cNvSpPr>
            <a:spLocks xmlns:a="http://schemas.openxmlformats.org/drawingml/2006/main" noGrp="1"/>
          </p:cNvSpPr>
          <p:nvPr/>
        </p:nvSpPr>
        <p:spPr>
          <a:xfrm xmlns:a="http://schemas.openxmlformats.org/drawingml/2006/main">
            <a:off x="685800" y="200025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0">
                <a:solidFill>
                  <a:srgbClr val="F5F1E8"/>
                </a:solidFill>
                <a:latin typeface="Bitstream Charter"/>
                <a:ea typeface="Bitstream Charter"/>
                <a:cs typeface="Bitstream Charter"/>
              </a:defRPr>
            </a:defPPr>
          </a:lstStyle>
          <a:p xmlns:a="http://schemas.openxmlformats.org/drawingml/2006/main">
            <a:pPr>
              <a:defRPr sz="3600" b="0">
                <a:solidFill>
                  <a:srgbClr val="F5F1E8"/>
                </a:solidFill>
                <a:latin typeface="Bitstream Charter"/>
                <a:ea typeface="Bitstream Charter"/>
                <a:cs typeface="Bitstream Charter"/>
              </a:defRPr>
            </a:pPr>
            <a:r>
              <a:rPr sz="3600" b="0">
                <a:solidFill>
                  <a:srgbClr val="F5F1E8"/>
                </a:solidFill>
                <a:latin typeface="Bitstream Charter"/>
                <a:ea typeface="Bitstream Charter"/>
                <a:cs typeface="Bitstream Charter"/>
              </a:rPr>
              <a:t>Una rete di distributori</a:t>
            </a:r>
          </a:p>
          <a:p xmlns:a="http://schemas.openxmlformats.org/drawingml/2006/main">
            <a:pPr>
              <a:defRPr sz="3600" b="0">
                <a:solidFill>
                  <a:srgbClr val="F5F1E8"/>
                </a:solidFill>
                <a:latin typeface="Bitstream Charter"/>
                <a:ea typeface="Bitstream Charter"/>
                <a:cs typeface="Bitstream Charter"/>
              </a:defRPr>
            </a:pPr>
            <a:r>
              <a:rPr sz="3600" b="0">
                <a:solidFill>
                  <a:srgbClr val="F5F1E8"/>
                </a:solidFill>
                <a:latin typeface="Bitstream Charter"/>
                <a:ea typeface="Bitstream Charter"/>
                <a:cs typeface="Bitstream Charter"/>
              </a:rPr>
              <a:t>nei mercati del mondo</a:t>
            </a:r>
          </a:p>
        </p:txBody>
      </p:sp>
      <p:sp>
        <p:nvSpPr>
          <p:cNvPr id="5" name="">
            <a:extLst xmlns:a="http://schemas.openxmlformats.org/drawingml/2006/main">
              <a:ext uri="{FF2B5EF4-FFF2-40B4-BE49-F238E27FC236}">
                <a16:creationId xmlns:a16="http://schemas.microsoft.com/office/drawing/2014/main" id="{C7C8609D-952A-4574-BD84-28CA88DC188E}"/>
              </a:ext>
            </a:extLst>
          </p:cNvPr>
          <p:cNvSpPr>
            <a:spLocks xmlns:a="http://schemas.openxmlformats.org/drawingml/2006/main" noGrp="1"/>
          </p:cNvSpPr>
          <p:nvPr/>
        </p:nvSpPr>
        <p:spPr>
          <a:xfrm xmlns:a="http://schemas.openxmlformats.org/drawingml/2006/main">
            <a:off x="685800" y="3714750"/>
            <a:ext cx="10001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F5F1E8"/>
                </a:solidFill>
                <a:latin typeface="DejaVu Sans"/>
                <a:ea typeface="DejaVu Sans"/>
                <a:cs typeface="DejaVu Sans"/>
              </a:defRPr>
            </a:defPPr>
          </a:lstStyle>
          <a:p xmlns:a="http://schemas.openxmlformats.org/drawingml/2006/main">
            <a:pPr>
              <a:defRPr sz="2250" b="0">
                <a:solidFill>
                  <a:srgbClr val="F5F1E8"/>
                </a:solidFill>
                <a:latin typeface="DejaVu Sans"/>
                <a:ea typeface="DejaVu Sans"/>
                <a:cs typeface="DejaVu Sans"/>
              </a:defRPr>
            </a:pPr>
            <a:r>
              <a:rPr sz="2250" b="0">
                <a:solidFill>
                  <a:srgbClr val="F5F1E8"/>
                </a:solidFill>
                <a:latin typeface="DejaVu Sans"/>
                <a:ea typeface="DejaVu Sans"/>
                <a:cs typeface="DejaVu Sans"/>
              </a:rPr>
              <a:t>Partner locali per scegliere le referenze, i formati e le occasioni di consumo più adatte a ogni territorio.</a:t>
            </a:r>
          </a:p>
        </p:txBody>
      </p:sp>
      <p:sp>
        <p:nvSpPr>
          <p:cNvPr id="6" name="">
            <a:extLst xmlns:a="http://schemas.openxmlformats.org/drawingml/2006/main">
              <a:ext uri="{FF2B5EF4-FFF2-40B4-BE49-F238E27FC236}">
                <a16:creationId xmlns:a16="http://schemas.microsoft.com/office/drawing/2014/main" id="{525DC294-045C-4B7B-AD64-768AC33DDF0E}"/>
              </a:ext>
            </a:extLst>
          </p:cNvPr>
          <p:cNvSpPr>
            <a:spLocks xmlns:a="http://schemas.openxmlformats.org/drawingml/2006/main" noGrp="1"/>
          </p:cNvSpPr>
          <p:nvPr/>
        </p:nvSpPr>
        <p:spPr>
          <a:xfrm xmlns:a="http://schemas.openxmlformats.org/drawingml/2006/main">
            <a:off x="685800" y="5095875"/>
            <a:ext cx="10001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F5F1E8"/>
                </a:solidFill>
                <a:latin typeface="DejaVu Sans"/>
                <a:ea typeface="DejaVu Sans"/>
                <a:cs typeface="DejaVu Sans"/>
              </a:defRPr>
            </a:defPPr>
          </a:lstStyle>
          <a:p xmlns:a="http://schemas.openxmlformats.org/drawingml/2006/main">
            <a:pPr>
              <a:defRPr sz="2100" b="0">
                <a:solidFill>
                  <a:srgbClr val="F5F1E8"/>
                </a:solidFill>
                <a:latin typeface="DejaVu Sans"/>
                <a:ea typeface="DejaVu Sans"/>
                <a:cs typeface="DejaVu Sans"/>
              </a:defRPr>
            </a:pPr>
            <a:r>
              <a:rPr sz="2100" b="0">
                <a:solidFill>
                  <a:srgbClr val="F5F1E8"/>
                </a:solidFill>
                <a:latin typeface="DejaVu Sans"/>
                <a:ea typeface="DejaVu Sans"/>
                <a:cs typeface="DejaVu Sans"/>
              </a:rPr>
              <a:t>Programmi di sviluppo condivisi, formazione sui prodotti e supporto nella costruzione degli assortimenti.</a:t>
            </a:r>
          </a:p>
        </p:txBody>
      </p:sp>
    </p:spTree>
    <p:extLst>
      <p:ext uri="{BB962C8B-B14F-4D97-AF65-F5344CB8AC3E}">
        <p14:creationId xmlns:p14="http://schemas.microsoft.com/office/powerpoint/2010/main" val="1136372670"/>
      </p:ext>
    </p:extLst>
  </p:cSld>
</p:sld>
</file>

<file path=ppt/slides/slide8.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E47A46C-D172-4075-9E6B-3F7CD1633B96}"/>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Un interlocutore unico</a:t>
            </a:r>
          </a:p>
        </p:txBody>
      </p:sp>
      <p:sp>
        <p:nvSpPr>
          <p:cNvPr id="2" name="">
            <a:extLst xmlns:a="http://schemas.openxmlformats.org/drawingml/2006/main">
              <a:ext uri="{FF2B5EF4-FFF2-40B4-BE49-F238E27FC236}">
                <a16:creationId xmlns:a16="http://schemas.microsoft.com/office/drawing/2014/main" id="{16AF2476-C942-4055-B744-A284E0CAD263}"/>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2AD23AEF-D74F-483F-B0AB-1AFD1DB7F845}"/>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08</a:t>
            </a:r>
          </a:p>
        </p:txBody>
      </p:sp>
      <p:sp>
        <p:nvSpPr>
          <p:cNvPr id="4" name="">
            <a:extLst xmlns:a="http://schemas.openxmlformats.org/drawingml/2006/main">
              <a:ext uri="{FF2B5EF4-FFF2-40B4-BE49-F238E27FC236}">
                <a16:creationId xmlns:a16="http://schemas.microsoft.com/office/drawing/2014/main" id="{0EF177A8-42BE-448A-9D1A-30BCD8699B93}"/>
              </a:ext>
            </a:extLst>
          </p:cNvPr>
          <p:cNvSpPr>
            <a:spLocks xmlns:a="http://schemas.openxmlformats.org/drawingml/2006/main" noGrp="1"/>
          </p:cNvSpPr>
          <p:nvPr/>
        </p:nvSpPr>
        <p:spPr>
          <a:xfrm xmlns:a="http://schemas.openxmlformats.org/drawingml/2006/main">
            <a:off x="685800" y="1971675"/>
            <a:ext cx="10477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0">
                <a:solidFill>
                  <a:srgbClr val="27372E"/>
                </a:solidFill>
                <a:latin typeface="Bitstream Charter"/>
                <a:ea typeface="Bitstream Charter"/>
                <a:cs typeface="Bitstream Charter"/>
              </a:defRPr>
            </a:defPPr>
          </a:lstStyle>
          <a:p xmlns:a="http://schemas.openxmlformats.org/drawingml/2006/main">
            <a:pPr>
              <a:defRPr sz="3600" b="0">
                <a:solidFill>
                  <a:srgbClr val="27372E"/>
                </a:solidFill>
                <a:latin typeface="Bitstream Charter"/>
                <a:ea typeface="Bitstream Charter"/>
                <a:cs typeface="Bitstream Charter"/>
              </a:defRPr>
            </a:pPr>
            <a:r>
              <a:rPr sz="3600" b="0">
                <a:solidFill>
                  <a:srgbClr val="27372E"/>
                </a:solidFill>
                <a:latin typeface="Bitstream Charter"/>
                <a:ea typeface="Bitstream Charter"/>
                <a:cs typeface="Bitstream Charter"/>
              </a:rPr>
              <a:t>Più produttori selezionati.</a:t>
            </a:r>
          </a:p>
          <a:p xmlns:a="http://schemas.openxmlformats.org/drawingml/2006/main">
            <a:pPr>
              <a:defRPr sz="3600" b="0">
                <a:solidFill>
                  <a:srgbClr val="27372E"/>
                </a:solidFill>
                <a:latin typeface="Bitstream Charter"/>
                <a:ea typeface="Bitstream Charter"/>
                <a:cs typeface="Bitstream Charter"/>
              </a:defRPr>
            </a:pPr>
            <a:r>
              <a:rPr sz="3600" b="0">
                <a:solidFill>
                  <a:srgbClr val="27372E"/>
                </a:solidFill>
                <a:latin typeface="Bitstream Charter"/>
                <a:ea typeface="Bitstream Charter"/>
                <a:cs typeface="Bitstream Charter"/>
              </a:rPr>
              <a:t>Un acquisto più semplice.</a:t>
            </a:r>
          </a:p>
        </p:txBody>
      </p:sp>
      <p:sp>
        <p:nvSpPr>
          <p:cNvPr id="5" name="">
            <a:extLst xmlns:a="http://schemas.openxmlformats.org/drawingml/2006/main">
              <a:ext uri="{FF2B5EF4-FFF2-40B4-BE49-F238E27FC236}">
                <a16:creationId xmlns:a16="http://schemas.microsoft.com/office/drawing/2014/main" id="{80836A55-2814-4684-9A1E-DA1675688410}"/>
              </a:ext>
            </a:extLst>
          </p:cNvPr>
          <p:cNvSpPr>
            <a:spLocks xmlns:a="http://schemas.openxmlformats.org/drawingml/2006/main" noGrp="1"/>
          </p:cNvSpPr>
          <p:nvPr/>
        </p:nvSpPr>
        <p:spPr>
          <a:xfrm xmlns:a="http://schemas.openxmlformats.org/drawingml/2006/main">
            <a:off x="685800" y="3762375"/>
            <a:ext cx="1038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27372E"/>
                </a:solidFill>
                <a:latin typeface="DejaVu Sans"/>
                <a:ea typeface="DejaVu Sans"/>
                <a:cs typeface="DejaVu Sans"/>
              </a:defRPr>
            </a:defPPr>
          </a:lstStyle>
          <a:p xmlns:a="http://schemas.openxmlformats.org/drawingml/2006/main">
            <a:pPr>
              <a:defRPr sz="2250" b="0">
                <a:solidFill>
                  <a:srgbClr val="27372E"/>
                </a:solidFill>
                <a:latin typeface="DejaVu Sans"/>
                <a:ea typeface="DejaVu Sans"/>
                <a:cs typeface="DejaVu Sans"/>
              </a:defRPr>
            </a:pPr>
            <a:r>
              <a:rPr sz="2250" b="0">
                <a:solidFill>
                  <a:srgbClr val="27372E"/>
                </a:solidFill>
                <a:latin typeface="DejaVu Sans"/>
                <a:ea typeface="DejaVu Sans"/>
                <a:cs typeface="DejaVu Sans"/>
              </a:rPr>
              <a:t>Coordinamento degli ordini, della documentazione e delle spedizioni per rendere affidabile l’accesso a un’offerta ricca di identità diverse.</a:t>
            </a:r>
          </a:p>
        </p:txBody>
      </p:sp>
      <p:sp>
        <p:nvSpPr>
          <p:cNvPr id="6" name="">
            <a:extLst xmlns:a="http://schemas.openxmlformats.org/drawingml/2006/main">
              <a:ext uri="{FF2B5EF4-FFF2-40B4-BE49-F238E27FC236}">
                <a16:creationId xmlns:a16="http://schemas.microsoft.com/office/drawing/2014/main" id="{CD3756DD-94FE-4348-91F0-E740F612873B}"/>
              </a:ext>
            </a:extLst>
          </p:cNvPr>
          <p:cNvSpPr>
            <a:spLocks xmlns:a="http://schemas.openxmlformats.org/drawingml/2006/main" noGrp="1"/>
          </p:cNvSpPr>
          <p:nvPr/>
        </p:nvSpPr>
        <p:spPr>
          <a:xfrm xmlns:a="http://schemas.openxmlformats.org/drawingml/2006/main">
            <a:off x="685800" y="5276850"/>
            <a:ext cx="10382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5A655B"/>
                </a:solidFill>
                <a:latin typeface="DejaVu Sans"/>
                <a:ea typeface="DejaVu Sans"/>
                <a:cs typeface="DejaVu Sans"/>
              </a:defRPr>
            </a:defPPr>
          </a:lstStyle>
          <a:p xmlns:a="http://schemas.openxmlformats.org/drawingml/2006/main">
            <a:pPr>
              <a:defRPr sz="1950" b="0">
                <a:solidFill>
                  <a:srgbClr val="5A655B"/>
                </a:solidFill>
                <a:latin typeface="DejaVu Sans"/>
                <a:ea typeface="DejaVu Sans"/>
                <a:cs typeface="DejaVu Sans"/>
              </a:defRPr>
            </a:pPr>
            <a:r>
              <a:rPr sz="1950" b="0">
                <a:solidFill>
                  <a:srgbClr val="5A655B"/>
                </a:solidFill>
                <a:latin typeface="DejaVu Sans"/>
                <a:ea typeface="DejaVu Sans"/>
                <a:cs typeface="DejaVu Sans"/>
              </a:rPr>
              <a:t>Disponibilità, corretta conservazione, catena del freddo quando necessaria e puntualità delle consegne.</a:t>
            </a:r>
          </a:p>
        </p:txBody>
      </p:sp>
    </p:spTree>
    <p:extLst>
      <p:ext uri="{BB962C8B-B14F-4D97-AF65-F5344CB8AC3E}">
        <p14:creationId xmlns:p14="http://schemas.microsoft.com/office/powerpoint/2010/main" val="646170310"/>
      </p:ext>
    </p:extLst>
  </p:cSld>
</p:sld>
</file>

<file path=ppt/slides/slide9.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DE3B100-64BD-427A-B656-EADBECA57860}"/>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L’eccellenza si assaggia</a:t>
            </a:r>
          </a:p>
        </p:txBody>
      </p:sp>
      <p:sp>
        <p:nvSpPr>
          <p:cNvPr id="2" name="">
            <a:extLst xmlns:a="http://schemas.openxmlformats.org/drawingml/2006/main">
              <a:ext uri="{FF2B5EF4-FFF2-40B4-BE49-F238E27FC236}">
                <a16:creationId xmlns:a16="http://schemas.microsoft.com/office/drawing/2014/main" id="{45C59E7D-AE0E-4064-89F3-AB678BA88257}"/>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3C22A035-806B-405A-BF98-D54AE1E28150}"/>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09</a:t>
            </a:r>
          </a:p>
        </p:txBody>
      </p:sp>
      <p:pic>
        <p:nvPicPr>
          <p:cNvPr id="4" name="">
            <a:extLst xmlns:a="http://schemas.openxmlformats.org/drawingml/2006/main">
              <a:ext uri="{FF2B5EF4-FFF2-40B4-BE49-F238E27FC236}">
                <a16:creationId xmlns:a16="http://schemas.microsoft.com/office/drawing/2014/main" id="{B8A41E00-45B6-4859-BB71-5AEA72E34E77}"/>
              </a:ext>
            </a:extLst>
          </p:cNvPr>
          <p:cNvPicPr>
            <a:picLocks xmlns:a="http://schemas.openxmlformats.org/drawingml/2006/main" noChangeAspect="1"/>
          </p:cNvPicPr>
          <p:nvPr/>
        </p:nvPicPr>
        <p:blipFill>
          <a:blip xmlns:r="http://schemas.openxmlformats.org/officeDocument/2006/relationships" xmlns:a="http://schemas.openxmlformats.org/drawingml/2006/main" r:embed="R187766f7af0743f7"/>
          <a:srcRect xmlns:a="http://schemas.openxmlformats.org/drawingml/2006/main" l="26159" t="0" r="26159" b="0"/>
          <a:stretch xmlns:a="http://schemas.openxmlformats.org/drawingml/2006/main">
            <a:fillRect l="0" t="0" r="0" b="0"/>
          </a:stretch>
        </p:blipFill>
        <p:spPr>
          <a:xfrm xmlns:a="http://schemas.openxmlformats.org/drawingml/2006/main">
            <a:off x="6381750" y="0"/>
            <a:ext cx="581025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5FEC776-565D-4D2B-8B13-6575A736C48F}"/>
              </a:ext>
            </a:extLst>
          </p:cNvPr>
          <p:cNvSpPr>
            <a:spLocks xmlns:a="http://schemas.openxmlformats.org/drawingml/2006/main" noGrp="1"/>
          </p:cNvSpPr>
          <p:nvPr/>
        </p:nvSpPr>
        <p:spPr>
          <a:xfrm xmlns:a="http://schemas.openxmlformats.org/drawingml/2006/main">
            <a:off x="685800" y="2085975"/>
            <a:ext cx="4953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000" b="0">
                <a:solidFill>
                  <a:srgbClr val="27372E"/>
                </a:solidFill>
                <a:latin typeface="Bitstream Charter"/>
                <a:ea typeface="Bitstream Charter"/>
                <a:cs typeface="Bitstream Charter"/>
              </a:defRPr>
            </a:defPPr>
          </a:lstStyle>
          <a:p xmlns:a="http://schemas.openxmlformats.org/drawingml/2006/main">
            <a:pPr>
              <a:defRPr sz="3000" b="0">
                <a:solidFill>
                  <a:srgbClr val="27372E"/>
                </a:solidFill>
                <a:latin typeface="Bitstream Charter"/>
                <a:ea typeface="Bitstream Charter"/>
                <a:cs typeface="Bitstream Charter"/>
              </a:defRPr>
            </a:pPr>
            <a:r>
              <a:rPr sz="3000" b="0">
                <a:solidFill>
                  <a:srgbClr val="27372E"/>
                </a:solidFill>
                <a:latin typeface="Bitstream Charter"/>
                <a:ea typeface="Bitstream Charter"/>
                <a:cs typeface="Bitstream Charter"/>
              </a:rPr>
              <a:t>Eventi nei territori</a:t>
            </a:r>
          </a:p>
          <a:p xmlns:a="http://schemas.openxmlformats.org/drawingml/2006/main">
            <a:pPr>
              <a:defRPr sz="3000" b="0">
                <a:solidFill>
                  <a:srgbClr val="27372E"/>
                </a:solidFill>
                <a:latin typeface="Bitstream Charter"/>
                <a:ea typeface="Bitstream Charter"/>
                <a:cs typeface="Bitstream Charter"/>
              </a:defRPr>
            </a:pPr>
            <a:r>
              <a:rPr sz="3000" b="0">
                <a:solidFill>
                  <a:srgbClr val="27372E"/>
                </a:solidFill>
                <a:latin typeface="Bitstream Charter"/>
                <a:ea typeface="Bitstream Charter"/>
                <a:cs typeface="Bitstream Charter"/>
              </a:rPr>
              <a:t>dei distributori</a:t>
            </a:r>
          </a:p>
        </p:txBody>
      </p:sp>
      <p:sp>
        <p:nvSpPr>
          <p:cNvPr id="6" name="">
            <a:extLst xmlns:a="http://schemas.openxmlformats.org/drawingml/2006/main">
              <a:ext uri="{FF2B5EF4-FFF2-40B4-BE49-F238E27FC236}">
                <a16:creationId xmlns:a16="http://schemas.microsoft.com/office/drawing/2014/main" id="{A8C252CF-2F60-4DE3-BBE4-B1149F569841}"/>
              </a:ext>
            </a:extLst>
          </p:cNvPr>
          <p:cNvSpPr>
            <a:spLocks xmlns:a="http://schemas.openxmlformats.org/drawingml/2006/main" noGrp="1"/>
          </p:cNvSpPr>
          <p:nvPr/>
        </p:nvSpPr>
        <p:spPr>
          <a:xfrm xmlns:a="http://schemas.openxmlformats.org/drawingml/2006/main">
            <a:off x="685800" y="3667125"/>
            <a:ext cx="49053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27372E"/>
                </a:solidFill>
                <a:latin typeface="DejaVu Sans"/>
                <a:ea typeface="DejaVu Sans"/>
                <a:cs typeface="DejaVu Sans"/>
              </a:defRPr>
            </a:defPPr>
          </a:lstStyle>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Degustazioni per operatori, incontri con i produttori, cene con chef e masterclass dedicate ai buyer.</a:t>
            </a:r>
          </a:p>
        </p:txBody>
      </p:sp>
      <p:sp>
        <p:nvSpPr>
          <p:cNvPr id="7" name="">
            <a:extLst xmlns:a="http://schemas.openxmlformats.org/drawingml/2006/main">
              <a:ext uri="{FF2B5EF4-FFF2-40B4-BE49-F238E27FC236}">
                <a16:creationId xmlns:a16="http://schemas.microsoft.com/office/drawing/2014/main" id="{FC17293C-75F1-497B-BED4-779E5491E451}"/>
              </a:ext>
            </a:extLst>
          </p:cNvPr>
          <p:cNvSpPr>
            <a:spLocks xmlns:a="http://schemas.openxmlformats.org/drawingml/2006/main" noGrp="1"/>
          </p:cNvSpPr>
          <p:nvPr/>
        </p:nvSpPr>
        <p:spPr>
          <a:xfrm xmlns:a="http://schemas.openxmlformats.org/drawingml/2006/main">
            <a:off x="685800" y="5257800"/>
            <a:ext cx="49053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5A655B"/>
                </a:solidFill>
                <a:latin typeface="DejaVu Sans"/>
                <a:ea typeface="DejaVu Sans"/>
                <a:cs typeface="DejaVu Sans"/>
              </a:defRPr>
            </a:defPPr>
          </a:lstStyle>
          <a:p xmlns:a="http://schemas.openxmlformats.org/drawingml/2006/main">
            <a:pPr>
              <a:defRPr sz="1875" b="0">
                <a:solidFill>
                  <a:srgbClr val="5A655B"/>
                </a:solidFill>
                <a:latin typeface="DejaVu Sans"/>
                <a:ea typeface="DejaVu Sans"/>
                <a:cs typeface="DejaVu Sans"/>
              </a:defRPr>
            </a:pPr>
            <a:r>
              <a:rPr sz="1875" b="0">
                <a:solidFill>
                  <a:srgbClr val="5A655B"/>
                </a:solidFill>
                <a:latin typeface="DejaVu Sans"/>
                <a:ea typeface="DejaVu Sans"/>
                <a:cs typeface="DejaVu Sans"/>
              </a:rPr>
              <a:t>Campioni, materiali in lingua e seguito commerciale per sviluppare le relazioni.</a:t>
            </a:r>
          </a:p>
        </p:txBody>
      </p:sp>
    </p:spTree>
    <p:extLst>
      <p:ext uri="{BB962C8B-B14F-4D97-AF65-F5344CB8AC3E}">
        <p14:creationId xmlns:p14="http://schemas.microsoft.com/office/powerpoint/2010/main" val="936987813"/>
      </p:ext>
    </p:extLst>
  </p:cSld>
</p:sld>
</file>

<file path=ppt/slides/slide10.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F56DFA4-5E89-423F-B71D-9096CB9206B2}"/>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Dare strumenti alla qualità</a:t>
            </a:r>
          </a:p>
        </p:txBody>
      </p:sp>
      <p:sp>
        <p:nvSpPr>
          <p:cNvPr id="2" name="">
            <a:extLst xmlns:a="http://schemas.openxmlformats.org/drawingml/2006/main">
              <a:ext uri="{FF2B5EF4-FFF2-40B4-BE49-F238E27FC236}">
                <a16:creationId xmlns:a16="http://schemas.microsoft.com/office/drawing/2014/main" id="{213D9F10-D5CF-42B5-8D30-71F1921F7335}"/>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30B09528-DE9F-4767-BD7C-5A65E95E62D1}"/>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10</a:t>
            </a:r>
          </a:p>
        </p:txBody>
      </p:sp>
      <p:sp>
        <p:nvSpPr>
          <p:cNvPr id="4" name="">
            <a:extLst xmlns:a="http://schemas.openxmlformats.org/drawingml/2006/main">
              <a:ext uri="{FF2B5EF4-FFF2-40B4-BE49-F238E27FC236}">
                <a16:creationId xmlns:a16="http://schemas.microsoft.com/office/drawing/2014/main" id="{D678CD1D-4A4B-406C-9351-FCBE1FD5951F}"/>
              </a:ext>
            </a:extLst>
          </p:cNvPr>
          <p:cNvSpPr>
            <a:spLocks xmlns:a="http://schemas.openxmlformats.org/drawingml/2006/main" noGrp="1"/>
          </p:cNvSpPr>
          <p:nvPr/>
        </p:nvSpPr>
        <p:spPr>
          <a:xfrm xmlns:a="http://schemas.openxmlformats.org/drawingml/2006/main">
            <a:off x="685800" y="201930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450" b="0">
                <a:solidFill>
                  <a:srgbClr val="27372E"/>
                </a:solidFill>
                <a:latin typeface="Bitstream Charter"/>
                <a:ea typeface="Bitstream Charter"/>
                <a:cs typeface="Bitstream Charter"/>
              </a:defRPr>
            </a:defPPr>
          </a:lstStyle>
          <a:p xmlns:a="http://schemas.openxmlformats.org/drawingml/2006/main">
            <a:pPr>
              <a:defRPr sz="3450" b="0">
                <a:solidFill>
                  <a:srgbClr val="27372E"/>
                </a:solidFill>
                <a:latin typeface="Bitstream Charter"/>
                <a:ea typeface="Bitstream Charter"/>
                <a:cs typeface="Bitstream Charter"/>
              </a:defRPr>
            </a:pPr>
            <a:r>
              <a:rPr sz="3450" b="0">
                <a:solidFill>
                  <a:srgbClr val="27372E"/>
                </a:solidFill>
                <a:latin typeface="Bitstream Charter"/>
                <a:ea typeface="Bitstream Charter"/>
                <a:cs typeface="Bitstream Charter"/>
              </a:rPr>
              <a:t>Un catalogo digitale B2B</a:t>
            </a:r>
          </a:p>
          <a:p xmlns:a="http://schemas.openxmlformats.org/drawingml/2006/main">
            <a:pPr>
              <a:defRPr sz="3450" b="0">
                <a:solidFill>
                  <a:srgbClr val="27372E"/>
                </a:solidFill>
                <a:latin typeface="Bitstream Charter"/>
                <a:ea typeface="Bitstream Charter"/>
                <a:cs typeface="Bitstream Charter"/>
              </a:defRPr>
            </a:pPr>
            <a:r>
              <a:rPr sz="3450" b="0">
                <a:solidFill>
                  <a:srgbClr val="27372E"/>
                </a:solidFill>
                <a:latin typeface="Bitstream Charter"/>
                <a:ea typeface="Bitstream Charter"/>
                <a:cs typeface="Bitstream Charter"/>
              </a:rPr>
              <a:t>che aiuta a conoscere e vendere</a:t>
            </a:r>
          </a:p>
        </p:txBody>
      </p:sp>
      <p:sp>
        <p:nvSpPr>
          <p:cNvPr id="5" name="">
            <a:extLst xmlns:a="http://schemas.openxmlformats.org/drawingml/2006/main">
              <a:ext uri="{FF2B5EF4-FFF2-40B4-BE49-F238E27FC236}">
                <a16:creationId xmlns:a16="http://schemas.microsoft.com/office/drawing/2014/main" id="{B4F45E84-746D-44DD-A10C-26E81448D676}"/>
              </a:ext>
            </a:extLst>
          </p:cNvPr>
          <p:cNvSpPr>
            <a:spLocks xmlns:a="http://schemas.openxmlformats.org/drawingml/2006/main" noGrp="1"/>
          </p:cNvSpPr>
          <p:nvPr/>
        </p:nvSpPr>
        <p:spPr>
          <a:xfrm xmlns:a="http://schemas.openxmlformats.org/drawingml/2006/main">
            <a:off x="685800" y="3762375"/>
            <a:ext cx="10096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DejaVu Sans"/>
                <a:ea typeface="DejaVu Sans"/>
                <a:cs typeface="DejaVu Sans"/>
              </a:defRPr>
            </a:defPPr>
          </a:lstStyle>
          <a:p xmlns:a="http://schemas.openxmlformats.org/drawingml/2006/main">
            <a:pPr>
              <a:defRPr sz="2175" b="0">
                <a:solidFill>
                  <a:srgbClr val="27372E"/>
                </a:solidFill>
                <a:latin typeface="DejaVu Sans"/>
                <a:ea typeface="DejaVu Sans"/>
                <a:cs typeface="DejaVu Sans"/>
              </a:defRPr>
            </a:pPr>
            <a:r>
              <a:rPr sz="2175" b="0">
                <a:solidFill>
                  <a:srgbClr val="27372E"/>
                </a:solidFill>
                <a:latin typeface="DejaVu Sans"/>
                <a:ea typeface="DejaVu Sans"/>
                <a:cs typeface="DejaVu Sans"/>
              </a:rPr>
              <a:t>Schede tecniche, origini, ingredienti e allergeni. Certificazioni e riconoscimenti verificati.</a:t>
            </a:r>
          </a:p>
        </p:txBody>
      </p:sp>
      <p:sp>
        <p:nvSpPr>
          <p:cNvPr id="6" name="">
            <a:extLst xmlns:a="http://schemas.openxmlformats.org/drawingml/2006/main">
              <a:ext uri="{FF2B5EF4-FFF2-40B4-BE49-F238E27FC236}">
                <a16:creationId xmlns:a16="http://schemas.microsoft.com/office/drawing/2014/main" id="{D02D13EE-F67D-4334-A75B-F281880F901A}"/>
              </a:ext>
            </a:extLst>
          </p:cNvPr>
          <p:cNvSpPr>
            <a:spLocks xmlns:a="http://schemas.openxmlformats.org/drawingml/2006/main" noGrp="1"/>
          </p:cNvSpPr>
          <p:nvPr/>
        </p:nvSpPr>
        <p:spPr>
          <a:xfrm xmlns:a="http://schemas.openxmlformats.org/drawingml/2006/main">
            <a:off x="685800" y="5010150"/>
            <a:ext cx="10096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DejaVu Sans"/>
                <a:ea typeface="DejaVu Sans"/>
                <a:cs typeface="DejaVu Sans"/>
              </a:defRPr>
            </a:defPPr>
          </a:lstStyle>
          <a:p xmlns:a="http://schemas.openxmlformats.org/drawingml/2006/main">
            <a:pPr>
              <a:defRPr sz="2175" b="0">
                <a:solidFill>
                  <a:srgbClr val="27372E"/>
                </a:solidFill>
                <a:latin typeface="DejaVu Sans"/>
                <a:ea typeface="DejaVu Sans"/>
                <a:cs typeface="DejaVu Sans"/>
              </a:defRPr>
            </a:pPr>
            <a:r>
              <a:rPr sz="2175" b="0">
                <a:solidFill>
                  <a:srgbClr val="27372E"/>
                </a:solidFill>
                <a:latin typeface="DejaVu Sans"/>
                <a:ea typeface="DejaVu Sans"/>
                <a:cs typeface="DejaVu Sans"/>
              </a:rPr>
              <a:t>Fotografie, racconti dei produttori e suggerimenti d’impiego, con materiali adattati alla lingua del mercato.</a:t>
            </a:r>
          </a:p>
        </p:txBody>
      </p:sp>
    </p:spTree>
    <p:extLst>
      <p:ext uri="{BB962C8B-B14F-4D97-AF65-F5344CB8AC3E}">
        <p14:creationId xmlns:p14="http://schemas.microsoft.com/office/powerpoint/2010/main" val="306970630"/>
      </p:ext>
    </p:extLst>
  </p:cSld>
</p:sld>
</file>

<file path=ppt/slides/slide11.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6A11CCD-77C2-46D7-ADAE-2E2E74F8B276}"/>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Nuove occasioni di consumo</a:t>
            </a:r>
          </a:p>
        </p:txBody>
      </p:sp>
      <p:sp>
        <p:nvSpPr>
          <p:cNvPr id="2" name="">
            <a:extLst xmlns:a="http://schemas.openxmlformats.org/drawingml/2006/main">
              <a:ext uri="{FF2B5EF4-FFF2-40B4-BE49-F238E27FC236}">
                <a16:creationId xmlns:a16="http://schemas.microsoft.com/office/drawing/2014/main" id="{BF4CD19C-4D00-4300-9689-E89EC6B762D4}"/>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EE4C2B0F-7568-4149-9AF5-1E5D584007C1}"/>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11</a:t>
            </a:r>
          </a:p>
        </p:txBody>
      </p:sp>
      <p:sp>
        <p:nvSpPr>
          <p:cNvPr id="4" name="">
            <a:extLst xmlns:a="http://schemas.openxmlformats.org/drawingml/2006/main">
              <a:ext uri="{FF2B5EF4-FFF2-40B4-BE49-F238E27FC236}">
                <a16:creationId xmlns:a16="http://schemas.microsoft.com/office/drawing/2014/main" id="{F314E791-F506-4A13-A9DA-D1CD4E61284A}"/>
              </a:ext>
            </a:extLst>
          </p:cNvPr>
          <p:cNvSpPr>
            <a:spLocks xmlns:a="http://schemas.openxmlformats.org/drawingml/2006/main" noGrp="1"/>
          </p:cNvSpPr>
          <p:nvPr/>
        </p:nvSpPr>
        <p:spPr>
          <a:xfrm xmlns:a="http://schemas.openxmlformats.org/drawingml/2006/main">
            <a:off x="685800" y="2066925"/>
            <a:ext cx="4191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27372E"/>
                </a:solidFill>
                <a:latin typeface="Bitstream Charter"/>
                <a:ea typeface="Bitstream Charter"/>
                <a:cs typeface="Bitstream Charter"/>
              </a:defRPr>
            </a:defPPr>
          </a:lstStyle>
          <a:p xmlns:a="http://schemas.openxmlformats.org/drawingml/2006/main">
            <a:pPr>
              <a:defRPr sz="2700" b="0">
                <a:solidFill>
                  <a:srgbClr val="27372E"/>
                </a:solidFill>
                <a:latin typeface="Bitstream Charter"/>
                <a:ea typeface="Bitstream Charter"/>
                <a:cs typeface="Bitstream Charter"/>
              </a:defRPr>
            </a:pPr>
            <a:r>
              <a:rPr sz="2700" b="0">
                <a:solidFill>
                  <a:srgbClr val="27372E"/>
                </a:solidFill>
                <a:latin typeface="Bitstream Charter"/>
                <a:ea typeface="Bitstream Charter"/>
                <a:cs typeface="Bitstream Charter"/>
              </a:rPr>
              <a:t>Selezioni tematiche</a:t>
            </a:r>
          </a:p>
        </p:txBody>
      </p:sp>
      <p:sp>
        <p:nvSpPr>
          <p:cNvPr id="5" name="">
            <a:extLst xmlns:a="http://schemas.openxmlformats.org/drawingml/2006/main">
              <a:ext uri="{FF2B5EF4-FFF2-40B4-BE49-F238E27FC236}">
                <a16:creationId xmlns:a16="http://schemas.microsoft.com/office/drawing/2014/main" id="{55AE21FA-D848-48AF-B1DA-15FAEE776C9C}"/>
              </a:ext>
            </a:extLst>
          </p:cNvPr>
          <p:cNvSpPr>
            <a:spLocks xmlns:a="http://schemas.openxmlformats.org/drawingml/2006/main" noGrp="1"/>
          </p:cNvSpPr>
          <p:nvPr/>
        </p:nvSpPr>
        <p:spPr>
          <a:xfrm xmlns:a="http://schemas.openxmlformats.org/drawingml/2006/main">
            <a:off x="685800" y="2886075"/>
            <a:ext cx="4286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Assortimenti per territorio, stagione e occasione di consumo.</a:t>
            </a:r>
          </a:p>
        </p:txBody>
      </p:sp>
      <p:sp>
        <p:nvSpPr>
          <p:cNvPr id="6" name="">
            <a:extLst xmlns:a="http://schemas.openxmlformats.org/drawingml/2006/main">
              <a:ext uri="{FF2B5EF4-FFF2-40B4-BE49-F238E27FC236}">
                <a16:creationId xmlns:a16="http://schemas.microsoft.com/office/drawing/2014/main" id="{791B7B2B-E04B-4D6D-9F1F-8305A5F3BAC3}"/>
              </a:ext>
            </a:extLst>
          </p:cNvPr>
          <p:cNvSpPr>
            <a:spLocks xmlns:a="http://schemas.openxmlformats.org/drawingml/2006/main" noGrp="1"/>
          </p:cNvSpPr>
          <p:nvPr/>
        </p:nvSpPr>
        <p:spPr>
          <a:xfrm xmlns:a="http://schemas.openxmlformats.org/drawingml/2006/main">
            <a:off x="6667500" y="2066925"/>
            <a:ext cx="4857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27372E"/>
                </a:solidFill>
                <a:latin typeface="Bitstream Charter"/>
                <a:ea typeface="Bitstream Charter"/>
                <a:cs typeface="Bitstream Charter"/>
              </a:defRPr>
            </a:defPPr>
          </a:lstStyle>
          <a:p xmlns:a="http://schemas.openxmlformats.org/drawingml/2006/main">
            <a:pPr>
              <a:defRPr sz="2700" b="0">
                <a:solidFill>
                  <a:srgbClr val="27372E"/>
                </a:solidFill>
                <a:latin typeface="Bitstream Charter"/>
                <a:ea typeface="Bitstream Charter"/>
                <a:cs typeface="Bitstream Charter"/>
              </a:defRPr>
            </a:pPr>
            <a:r>
              <a:rPr sz="2700" b="0">
                <a:solidFill>
                  <a:srgbClr val="27372E"/>
                </a:solidFill>
                <a:latin typeface="Bitstream Charter"/>
                <a:ea typeface="Bitstream Charter"/>
                <a:cs typeface="Bitstream Charter"/>
              </a:rPr>
              <a:t>Collaborazioni con chef</a:t>
            </a:r>
          </a:p>
        </p:txBody>
      </p:sp>
      <p:sp>
        <p:nvSpPr>
          <p:cNvPr id="7" name="">
            <a:extLst xmlns:a="http://schemas.openxmlformats.org/drawingml/2006/main">
              <a:ext uri="{FF2B5EF4-FFF2-40B4-BE49-F238E27FC236}">
                <a16:creationId xmlns:a16="http://schemas.microsoft.com/office/drawing/2014/main" id="{2AA2475D-29AF-4A02-BB32-9402491D4C0E}"/>
              </a:ext>
            </a:extLst>
          </p:cNvPr>
          <p:cNvSpPr>
            <a:spLocks xmlns:a="http://schemas.openxmlformats.org/drawingml/2006/main" noGrp="1"/>
          </p:cNvSpPr>
          <p:nvPr/>
        </p:nvSpPr>
        <p:spPr>
          <a:xfrm xmlns:a="http://schemas.openxmlformats.org/drawingml/2006/main">
            <a:off x="6667500" y="2886075"/>
            <a:ext cx="471487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Interpretazioni locali che fanno entrare i prodotti nelle abitudini gastronomiche dei diversi Paesi.</a:t>
            </a:r>
          </a:p>
        </p:txBody>
      </p:sp>
      <p:sp>
        <p:nvSpPr>
          <p:cNvPr id="8" name="">
            <a:extLst xmlns:a="http://schemas.openxmlformats.org/drawingml/2006/main">
              <a:ext uri="{FF2B5EF4-FFF2-40B4-BE49-F238E27FC236}">
                <a16:creationId xmlns:a16="http://schemas.microsoft.com/office/drawing/2014/main" id="{FB637C5C-E067-4E60-987D-034E14411765}"/>
              </a:ext>
            </a:extLst>
          </p:cNvPr>
          <p:cNvSpPr>
            <a:spLocks xmlns:a="http://schemas.openxmlformats.org/drawingml/2006/main" noGrp="1"/>
          </p:cNvSpPr>
          <p:nvPr/>
        </p:nvSpPr>
        <p:spPr>
          <a:xfrm xmlns:a="http://schemas.openxmlformats.org/drawingml/2006/main">
            <a:off x="685800" y="5029200"/>
            <a:ext cx="10287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550" b="0">
                <a:solidFill>
                  <a:srgbClr val="5A655B"/>
                </a:solidFill>
                <a:latin typeface="Bitstream Charter"/>
                <a:ea typeface="Bitstream Charter"/>
                <a:cs typeface="Bitstream Charter"/>
              </a:defRPr>
            </a:defPPr>
          </a:lstStyle>
          <a:p xmlns:a="http://schemas.openxmlformats.org/drawingml/2006/main">
            <a:pPr>
              <a:defRPr sz="2550" b="0">
                <a:solidFill>
                  <a:srgbClr val="5A655B"/>
                </a:solidFill>
                <a:latin typeface="Bitstream Charter"/>
                <a:ea typeface="Bitstream Charter"/>
                <a:cs typeface="Bitstream Charter"/>
              </a:defRPr>
            </a:pPr>
            <a:r>
              <a:rPr sz="2550" b="0">
                <a:solidFill>
                  <a:srgbClr val="5A655B"/>
                </a:solidFill>
                <a:latin typeface="Bitstream Charter"/>
                <a:ea typeface="Bitstream Charter"/>
                <a:cs typeface="Bitstream Charter"/>
              </a:rPr>
              <a:t>Confezioni regalo per hotellerie e clientela aziendale</a:t>
            </a:r>
          </a:p>
        </p:txBody>
      </p:sp>
    </p:spTree>
    <p:extLst>
      <p:ext uri="{BB962C8B-B14F-4D97-AF65-F5344CB8AC3E}">
        <p14:creationId xmlns:p14="http://schemas.microsoft.com/office/powerpoint/2010/main" val="1865716884"/>
      </p:ext>
    </p:extLst>
  </p:cSld>
</p:sld>
</file>

<file path=ppt/slides/slide12.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C25D44E-C65A-401C-B76D-4B4D4A7D2829}"/>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I criteri di selezione</a:t>
            </a:r>
          </a:p>
        </p:txBody>
      </p:sp>
      <p:sp>
        <p:nvSpPr>
          <p:cNvPr id="2" name="">
            <a:extLst xmlns:a="http://schemas.openxmlformats.org/drawingml/2006/main">
              <a:ext uri="{FF2B5EF4-FFF2-40B4-BE49-F238E27FC236}">
                <a16:creationId xmlns:a16="http://schemas.microsoft.com/office/drawing/2014/main" id="{45E7696B-D2E0-4C0A-AA17-7EC06A06BF71}"/>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12</a:t>
            </a:r>
          </a:p>
        </p:txBody>
      </p:sp>
      <p:sp>
        <p:nvSpPr>
          <p:cNvPr id="3" name="">
            <a:extLst xmlns:a="http://schemas.openxmlformats.org/drawingml/2006/main">
              <a:ext uri="{FF2B5EF4-FFF2-40B4-BE49-F238E27FC236}">
                <a16:creationId xmlns:a16="http://schemas.microsoft.com/office/drawing/2014/main" id="{3C6EBA86-C673-401D-A876-3AE534041924}"/>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Qualità e identità</a:t>
            </a:r>
          </a:p>
        </p:txBody>
      </p:sp>
      <p:sp>
        <p:nvSpPr>
          <p:cNvPr id="4" name="">
            <a:extLst xmlns:a="http://schemas.openxmlformats.org/drawingml/2006/main">
              <a:ext uri="{FF2B5EF4-FFF2-40B4-BE49-F238E27FC236}">
                <a16:creationId xmlns:a16="http://schemas.microsoft.com/office/drawing/2014/main" id="{AC6B85BD-7C71-4C19-9C39-0C9AFAF90846}"/>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Valutazione organolettica, origine e distintività del prodotto.</a:t>
            </a:r>
          </a:p>
        </p:txBody>
      </p:sp>
      <p:sp>
        <p:nvSpPr>
          <p:cNvPr id="5" name="">
            <a:extLst xmlns:a="http://schemas.openxmlformats.org/drawingml/2006/main">
              <a:ext uri="{FF2B5EF4-FFF2-40B4-BE49-F238E27FC236}">
                <a16:creationId xmlns:a16="http://schemas.microsoft.com/office/drawing/2014/main" id="{E9F228FB-8C15-4D4D-9531-7EE4A41B9A4E}"/>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Riconoscimenti verificati</a:t>
            </a:r>
          </a:p>
        </p:txBody>
      </p:sp>
      <p:sp>
        <p:nvSpPr>
          <p:cNvPr id="6" name="">
            <a:extLst xmlns:a="http://schemas.openxmlformats.org/drawingml/2006/main">
              <a:ext uri="{FF2B5EF4-FFF2-40B4-BE49-F238E27FC236}">
                <a16:creationId xmlns:a16="http://schemas.microsoft.com/office/drawing/2014/main" id="{CE8CEDB8-63E4-474C-A1FE-C7163705B86E}"/>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Premi e certificazioni documentati, pertinenti alla singola referenza.</a:t>
            </a:r>
          </a:p>
        </p:txBody>
      </p:sp>
      <p:sp>
        <p:nvSpPr>
          <p:cNvPr id="7" name="">
            <a:extLst xmlns:a="http://schemas.openxmlformats.org/drawingml/2006/main">
              <a:ext uri="{FF2B5EF4-FFF2-40B4-BE49-F238E27FC236}">
                <a16:creationId xmlns:a16="http://schemas.microsoft.com/office/drawing/2014/main" id="{C63409AC-2E87-4FA7-B9E0-6CA71D112409}"/>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Affidabilità del produttore</a:t>
            </a:r>
          </a:p>
        </p:txBody>
      </p:sp>
      <p:sp>
        <p:nvSpPr>
          <p:cNvPr id="8" name="">
            <a:extLst xmlns:a="http://schemas.openxmlformats.org/drawingml/2006/main">
              <a:ext uri="{FF2B5EF4-FFF2-40B4-BE49-F238E27FC236}">
                <a16:creationId xmlns:a16="http://schemas.microsoft.com/office/drawing/2014/main" id="{0ACAF7C6-D3A5-44F6-A9CF-5B8B19E7F796}"/>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Capacità produttiva, continuità qualitativa e disponibilità delle forniture.</a:t>
            </a:r>
          </a:p>
        </p:txBody>
      </p:sp>
      <p:sp>
        <p:nvSpPr>
          <p:cNvPr id="9" name="">
            <a:extLst xmlns:a="http://schemas.openxmlformats.org/drawingml/2006/main">
              <a:ext uri="{FF2B5EF4-FFF2-40B4-BE49-F238E27FC236}">
                <a16:creationId xmlns:a16="http://schemas.microsoft.com/office/drawing/2014/main" id="{1351564D-3689-4FB5-B770-40654E96BBA4}"/>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Idoneità al mercato</a:t>
            </a:r>
          </a:p>
        </p:txBody>
      </p:sp>
      <p:sp>
        <p:nvSpPr>
          <p:cNvPr id="10" name="">
            <a:extLst xmlns:a="http://schemas.openxmlformats.org/drawingml/2006/main">
              <a:ext uri="{FF2B5EF4-FFF2-40B4-BE49-F238E27FC236}">
                <a16:creationId xmlns:a16="http://schemas.microsoft.com/office/drawing/2014/main" id="{49D82CBA-1752-4594-AB7E-440DB16C9EF8}"/>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Conservazione, durata commerciale, formati e documentazione per l’export.</a:t>
            </a:r>
          </a:p>
        </p:txBody>
      </p:sp>
      <p:sp>
        <p:nvSpPr>
          <p:cNvPr id="11" name="">
            <a:extLst xmlns:a="http://schemas.openxmlformats.org/drawingml/2006/main">
              <a:ext uri="{FF2B5EF4-FFF2-40B4-BE49-F238E27FC236}">
                <a16:creationId xmlns:a16="http://schemas.microsoft.com/office/drawing/2014/main" id="{F5F8B8B7-DFDE-4A69-AE86-0DC2AC36BBA7}"/>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Modello proposto. Modalità operative da definire con i partner.</a:t>
            </a:r>
          </a:p>
        </p:txBody>
      </p:sp>
    </p:spTree>
    <p:extLst>
      <p:ext uri="{BB962C8B-B14F-4D97-AF65-F5344CB8AC3E}">
        <p14:creationId xmlns:p14="http://schemas.microsoft.com/office/powerpoint/2010/main" val="777731493"/>
      </p:ext>
    </p:extLst>
  </p:cSld>
</p:sld>
</file>

<file path=ppt/slides/slide13.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57A77F9-2C46-4EF1-8662-4BC7CFF27FF5}"/>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Il valore per il distributore</a:t>
            </a:r>
          </a:p>
        </p:txBody>
      </p:sp>
      <p:sp>
        <p:nvSpPr>
          <p:cNvPr id="2" name="">
            <a:extLst xmlns:a="http://schemas.openxmlformats.org/drawingml/2006/main">
              <a:ext uri="{FF2B5EF4-FFF2-40B4-BE49-F238E27FC236}">
                <a16:creationId xmlns:a16="http://schemas.microsoft.com/office/drawing/2014/main" id="{D43C71C4-9B09-43CE-B26C-21373EEAAB03}"/>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13</a:t>
            </a:r>
          </a:p>
        </p:txBody>
      </p:sp>
      <p:sp>
        <p:nvSpPr>
          <p:cNvPr id="3" name="">
            <a:extLst xmlns:a="http://schemas.openxmlformats.org/drawingml/2006/main">
              <a:ext uri="{FF2B5EF4-FFF2-40B4-BE49-F238E27FC236}">
                <a16:creationId xmlns:a16="http://schemas.microsoft.com/office/drawing/2014/main" id="{3188FFD5-F8F3-4EB6-BD55-6859A1D047CB}"/>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Accesso a produttori selezionati</a:t>
            </a:r>
          </a:p>
        </p:txBody>
      </p:sp>
      <p:sp>
        <p:nvSpPr>
          <p:cNvPr id="4" name="">
            <a:extLst xmlns:a="http://schemas.openxmlformats.org/drawingml/2006/main">
              <a:ext uri="{FF2B5EF4-FFF2-40B4-BE49-F238E27FC236}">
                <a16:creationId xmlns:a16="http://schemas.microsoft.com/office/drawing/2014/main" id="{3D3FEBB5-1209-4294-A010-F0A45C1A4EE8}"/>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Un interlocutore per coordinare relazioni e acquisti da più produttori.</a:t>
            </a:r>
          </a:p>
        </p:txBody>
      </p:sp>
      <p:sp>
        <p:nvSpPr>
          <p:cNvPr id="5" name="">
            <a:extLst xmlns:a="http://schemas.openxmlformats.org/drawingml/2006/main">
              <a:ext uri="{FF2B5EF4-FFF2-40B4-BE49-F238E27FC236}">
                <a16:creationId xmlns:a16="http://schemas.microsoft.com/office/drawing/2014/main" id="{F884EB82-EE92-4750-878C-D03CAB4BA44F}"/>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Sviluppo commerciale condiviso</a:t>
            </a:r>
          </a:p>
        </p:txBody>
      </p:sp>
      <p:sp>
        <p:nvSpPr>
          <p:cNvPr id="6" name="">
            <a:extLst xmlns:a="http://schemas.openxmlformats.org/drawingml/2006/main">
              <a:ext uri="{FF2B5EF4-FFF2-40B4-BE49-F238E27FC236}">
                <a16:creationId xmlns:a16="http://schemas.microsoft.com/office/drawing/2014/main" id="{CAAFD686-9378-4D12-A756-AD486EBDC860}"/>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Formazione, materiali in lingua ed eventi rivolti ai clienti professionali.</a:t>
            </a:r>
          </a:p>
        </p:txBody>
      </p:sp>
      <p:sp>
        <p:nvSpPr>
          <p:cNvPr id="7" name="">
            <a:extLst xmlns:a="http://schemas.openxmlformats.org/drawingml/2006/main">
              <a:ext uri="{FF2B5EF4-FFF2-40B4-BE49-F238E27FC236}">
                <a16:creationId xmlns:a16="http://schemas.microsoft.com/office/drawing/2014/main" id="{19BEC713-FD46-4985-831A-4403E9F0024F}"/>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Assortimenti coerenti con il canale</a:t>
            </a:r>
          </a:p>
        </p:txBody>
      </p:sp>
      <p:sp>
        <p:nvSpPr>
          <p:cNvPr id="8" name="">
            <a:extLst xmlns:a="http://schemas.openxmlformats.org/drawingml/2006/main">
              <a:ext uri="{FF2B5EF4-FFF2-40B4-BE49-F238E27FC236}">
                <a16:creationId xmlns:a16="http://schemas.microsoft.com/office/drawing/2014/main" id="{BB2D5552-DE0C-4500-AC9F-D0065F7969F9}"/>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Gamma e formati dedicati, con attenzione al posizionamento e alla marginalità.</a:t>
            </a:r>
          </a:p>
        </p:txBody>
      </p:sp>
      <p:sp>
        <p:nvSpPr>
          <p:cNvPr id="9" name="">
            <a:extLst xmlns:a="http://schemas.openxmlformats.org/drawingml/2006/main">
              <a:ext uri="{FF2B5EF4-FFF2-40B4-BE49-F238E27FC236}">
                <a16:creationId xmlns:a16="http://schemas.microsoft.com/office/drawing/2014/main" id="{2A09C831-5EAB-42FD-B5A6-94F6066BEC07}"/>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Supporto al riordino</a:t>
            </a:r>
          </a:p>
        </p:txBody>
      </p:sp>
      <p:sp>
        <p:nvSpPr>
          <p:cNvPr id="10" name="">
            <a:extLst xmlns:a="http://schemas.openxmlformats.org/drawingml/2006/main">
              <a:ext uri="{FF2B5EF4-FFF2-40B4-BE49-F238E27FC236}">
                <a16:creationId xmlns:a16="http://schemas.microsoft.com/office/drawing/2014/main" id="{27A018AF-483E-4B1E-9EA2-7D3259572385}"/>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Pianificazione delle disponibilità e raccolta dei riscontri dal mercato.</a:t>
            </a:r>
          </a:p>
        </p:txBody>
      </p:sp>
      <p:sp>
        <p:nvSpPr>
          <p:cNvPr id="11" name="">
            <a:extLst xmlns:a="http://schemas.openxmlformats.org/drawingml/2006/main">
              <a:ext uri="{FF2B5EF4-FFF2-40B4-BE49-F238E27FC236}">
                <a16:creationId xmlns:a16="http://schemas.microsoft.com/office/drawing/2014/main" id="{B429A189-CF19-43BD-8930-3EA6E877CF1B}"/>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Modello proposto. Modalità operative da definire con i partner.</a:t>
            </a:r>
          </a:p>
        </p:txBody>
      </p:sp>
    </p:spTree>
    <p:extLst>
      <p:ext uri="{BB962C8B-B14F-4D97-AF65-F5344CB8AC3E}">
        <p14:creationId xmlns:p14="http://schemas.microsoft.com/office/powerpoint/2010/main" val="57045124"/>
      </p:ext>
    </p:extLst>
  </p:cSld>
</p:sld>
</file>

<file path=ppt/slides/slide14.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C4094CF-A22D-4565-85EB-027839F6F828}"/>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Il modello commerciale</a:t>
            </a:r>
          </a:p>
        </p:txBody>
      </p:sp>
      <p:sp>
        <p:nvSpPr>
          <p:cNvPr id="2" name="">
            <a:extLst xmlns:a="http://schemas.openxmlformats.org/drawingml/2006/main">
              <a:ext uri="{FF2B5EF4-FFF2-40B4-BE49-F238E27FC236}">
                <a16:creationId xmlns:a16="http://schemas.microsoft.com/office/drawing/2014/main" id="{B717FBB3-0432-4AC1-9391-512DE9E2B28D}"/>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14</a:t>
            </a:r>
          </a:p>
        </p:txBody>
      </p:sp>
      <p:sp>
        <p:nvSpPr>
          <p:cNvPr id="3" name="">
            <a:extLst xmlns:a="http://schemas.openxmlformats.org/drawingml/2006/main">
              <a:ext uri="{FF2B5EF4-FFF2-40B4-BE49-F238E27FC236}">
                <a16:creationId xmlns:a16="http://schemas.microsoft.com/office/drawing/2014/main" id="{F0D1C0FB-5F67-4850-A94A-AD861D0BB72A}"/>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Collaborazione per mercato e canale</a:t>
            </a:r>
          </a:p>
        </p:txBody>
      </p:sp>
      <p:sp>
        <p:nvSpPr>
          <p:cNvPr id="4" name="">
            <a:extLst xmlns:a="http://schemas.openxmlformats.org/drawingml/2006/main">
              <a:ext uri="{FF2B5EF4-FFF2-40B4-BE49-F238E27FC236}">
                <a16:creationId xmlns:a16="http://schemas.microsoft.com/office/drawing/2014/main" id="{57E96A18-6C9D-42E4-A8EB-3E802B144313}"/>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Accordi dedicati e un piano di sviluppo condiviso con il distributore.</a:t>
            </a:r>
          </a:p>
        </p:txBody>
      </p:sp>
      <p:sp>
        <p:nvSpPr>
          <p:cNvPr id="5" name="">
            <a:extLst xmlns:a="http://schemas.openxmlformats.org/drawingml/2006/main">
              <a:ext uri="{FF2B5EF4-FFF2-40B4-BE49-F238E27FC236}">
                <a16:creationId xmlns:a16="http://schemas.microsoft.com/office/drawing/2014/main" id="{2A73D216-C885-44F4-962C-D000A8436988}"/>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Esclusive legate ai risultati</a:t>
            </a:r>
          </a:p>
        </p:txBody>
      </p:sp>
      <p:sp>
        <p:nvSpPr>
          <p:cNvPr id="6" name="">
            <a:extLst xmlns:a="http://schemas.openxmlformats.org/drawingml/2006/main">
              <a:ext uri="{FF2B5EF4-FFF2-40B4-BE49-F238E27FC236}">
                <a16:creationId xmlns:a16="http://schemas.microsoft.com/office/drawing/2014/main" id="{35983D50-2C33-41C8-ACDD-4E7CA3992331}"/>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Eventuali esclusive con durata, obiettivi e verifiche periodiche concordati.</a:t>
            </a:r>
          </a:p>
        </p:txBody>
      </p:sp>
      <p:sp>
        <p:nvSpPr>
          <p:cNvPr id="7" name="">
            <a:extLst xmlns:a="http://schemas.openxmlformats.org/drawingml/2006/main">
              <a:ext uri="{FF2B5EF4-FFF2-40B4-BE49-F238E27FC236}">
                <a16:creationId xmlns:a16="http://schemas.microsoft.com/office/drawing/2014/main" id="{0B70643A-9267-4727-B5E0-F8BE8CD7A740}"/>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Condizioni definite prima dell’avvio</a:t>
            </a:r>
          </a:p>
        </p:txBody>
      </p:sp>
      <p:sp>
        <p:nvSpPr>
          <p:cNvPr id="8" name="">
            <a:extLst xmlns:a="http://schemas.openxmlformats.org/drawingml/2006/main">
              <a:ext uri="{FF2B5EF4-FFF2-40B4-BE49-F238E27FC236}">
                <a16:creationId xmlns:a16="http://schemas.microsoft.com/office/drawing/2014/main" id="{29EE58F1-AA9B-48C9-945E-135D15C0DD71}"/>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Listini, minimi d’ordine, pagamenti, rese e responsabilità logistiche.</a:t>
            </a:r>
          </a:p>
        </p:txBody>
      </p:sp>
      <p:sp>
        <p:nvSpPr>
          <p:cNvPr id="9" name="">
            <a:extLst xmlns:a="http://schemas.openxmlformats.org/drawingml/2006/main">
              <a:ext uri="{FF2B5EF4-FFF2-40B4-BE49-F238E27FC236}">
                <a16:creationId xmlns:a16="http://schemas.microsoft.com/office/drawing/2014/main" id="{4E65EC12-45E3-42BA-A366-8E6CDCEA569B}"/>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Politiche commerciali coerenti</a:t>
            </a:r>
          </a:p>
        </p:txBody>
      </p:sp>
      <p:sp>
        <p:nvSpPr>
          <p:cNvPr id="10" name="">
            <a:extLst xmlns:a="http://schemas.openxmlformats.org/drawingml/2006/main">
              <a:ext uri="{FF2B5EF4-FFF2-40B4-BE49-F238E27FC236}">
                <a16:creationId xmlns:a16="http://schemas.microsoft.com/office/drawing/2014/main" id="{3AC9C020-7795-46FA-B95B-4F5F569EB6BD}"/>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Assortimenti distinti e regole chiare per promozioni e tutela del posizionamento.</a:t>
            </a:r>
          </a:p>
        </p:txBody>
      </p:sp>
      <p:sp>
        <p:nvSpPr>
          <p:cNvPr id="11" name="">
            <a:extLst xmlns:a="http://schemas.openxmlformats.org/drawingml/2006/main">
              <a:ext uri="{FF2B5EF4-FFF2-40B4-BE49-F238E27FC236}">
                <a16:creationId xmlns:a16="http://schemas.microsoft.com/office/drawing/2014/main" id="{86E77EBF-CA73-4F62-92F8-18735EC5E348}"/>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Modello proposto. Modalità operative da definire con i partner.</a:t>
            </a:r>
          </a:p>
        </p:txBody>
      </p:sp>
    </p:spTree>
    <p:extLst>
      <p:ext uri="{BB962C8B-B14F-4D97-AF65-F5344CB8AC3E}">
        <p14:creationId xmlns:p14="http://schemas.microsoft.com/office/powerpoint/2010/main" val="864400445"/>
      </p:ext>
    </p:extLst>
  </p:cSld>
</p:sld>
</file>

<file path=ppt/slides/slide15.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B517DAD-02F2-4F79-B54D-41EF4B5DCB7C}"/>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Il percorso di lancio</a:t>
            </a:r>
          </a:p>
        </p:txBody>
      </p:sp>
      <p:sp>
        <p:nvSpPr>
          <p:cNvPr id="2" name="">
            <a:extLst xmlns:a="http://schemas.openxmlformats.org/drawingml/2006/main">
              <a:ext uri="{FF2B5EF4-FFF2-40B4-BE49-F238E27FC236}">
                <a16:creationId xmlns:a16="http://schemas.microsoft.com/office/drawing/2014/main" id="{75BF27ED-226F-41C5-979D-7FC3D8F8C748}"/>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15</a:t>
            </a:r>
          </a:p>
        </p:txBody>
      </p:sp>
      <p:sp>
        <p:nvSpPr>
          <p:cNvPr id="3" name="">
            <a:extLst xmlns:a="http://schemas.openxmlformats.org/drawingml/2006/main">
              <a:ext uri="{FF2B5EF4-FFF2-40B4-BE49-F238E27FC236}">
                <a16:creationId xmlns:a16="http://schemas.microsoft.com/office/drawing/2014/main" id="{233A7305-B3FB-43C0-9695-40E8B7AA47E4}"/>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Mesi 1–3 · Preparazione</a:t>
            </a:r>
          </a:p>
        </p:txBody>
      </p:sp>
      <p:sp>
        <p:nvSpPr>
          <p:cNvPr id="4" name="">
            <a:extLst xmlns:a="http://schemas.openxmlformats.org/drawingml/2006/main">
              <a:ext uri="{FF2B5EF4-FFF2-40B4-BE49-F238E27FC236}">
                <a16:creationId xmlns:a16="http://schemas.microsoft.com/office/drawing/2014/main" id="{7939D7FF-2540-49C9-A008-6D06A725F2F3}"/>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Qualifica dei produttori, selezione dei mercati e ricerca dei distributori.</a:t>
            </a:r>
          </a:p>
        </p:txBody>
      </p:sp>
      <p:sp>
        <p:nvSpPr>
          <p:cNvPr id="5" name="">
            <a:extLst xmlns:a="http://schemas.openxmlformats.org/drawingml/2006/main">
              <a:ext uri="{FF2B5EF4-FFF2-40B4-BE49-F238E27FC236}">
                <a16:creationId xmlns:a16="http://schemas.microsoft.com/office/drawing/2014/main" id="{E1462783-3868-4CB1-96AF-89E0D62E9A77}"/>
              </a:ext>
            </a:extLst>
          </p:cNvPr>
          <p:cNvSpPr>
            <a:spLocks xmlns:a="http://schemas.openxmlformats.org/drawingml/2006/main" noGrp="1"/>
          </p:cNvSpPr>
          <p:nvPr/>
        </p:nvSpPr>
        <p:spPr>
          <a:xfrm xmlns:a="http://schemas.openxmlformats.org/drawingml/2006/main">
            <a:off x="685800" y="28479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Mesi 4–6 · Progetti pilota</a:t>
            </a:r>
          </a:p>
        </p:txBody>
      </p:sp>
      <p:sp>
        <p:nvSpPr>
          <p:cNvPr id="6" name="">
            <a:extLst xmlns:a="http://schemas.openxmlformats.org/drawingml/2006/main">
              <a:ext uri="{FF2B5EF4-FFF2-40B4-BE49-F238E27FC236}">
                <a16:creationId xmlns:a16="http://schemas.microsoft.com/office/drawing/2014/main" id="{D9796834-B0F8-4D26-AACB-D26EE38AFF05}"/>
              </a:ext>
            </a:extLst>
          </p:cNvPr>
          <p:cNvSpPr>
            <a:spLocks xmlns:a="http://schemas.openxmlformats.org/drawingml/2006/main" noGrp="1"/>
          </p:cNvSpPr>
          <p:nvPr/>
        </p:nvSpPr>
        <p:spPr>
          <a:xfrm xmlns:a="http://schemas.openxmlformats.org/drawingml/2006/main">
            <a:off x="685800" y="32575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Accordi iniziali, campionature e primi ordini nei mercati selezionati.</a:t>
            </a:r>
          </a:p>
        </p:txBody>
      </p:sp>
      <p:sp>
        <p:nvSpPr>
          <p:cNvPr id="7" name="">
            <a:extLst xmlns:a="http://schemas.openxmlformats.org/drawingml/2006/main">
              <a:ext uri="{FF2B5EF4-FFF2-40B4-BE49-F238E27FC236}">
                <a16:creationId xmlns:a16="http://schemas.microsoft.com/office/drawing/2014/main" id="{F0EE4D7A-BFAF-4007-872B-EF74F1C379C0}"/>
              </a:ext>
            </a:extLst>
          </p:cNvPr>
          <p:cNvSpPr>
            <a:spLocks xmlns:a="http://schemas.openxmlformats.org/drawingml/2006/main" noGrp="1"/>
          </p:cNvSpPr>
          <p:nvPr/>
        </p:nvSpPr>
        <p:spPr>
          <a:xfrm xmlns:a="http://schemas.openxmlformats.org/drawingml/2006/main">
            <a:off x="685800" y="3829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Mesi 7–9 · Sviluppo locale</a:t>
            </a:r>
          </a:p>
        </p:txBody>
      </p:sp>
      <p:sp>
        <p:nvSpPr>
          <p:cNvPr id="8" name="">
            <a:extLst xmlns:a="http://schemas.openxmlformats.org/drawingml/2006/main">
              <a:ext uri="{FF2B5EF4-FFF2-40B4-BE49-F238E27FC236}">
                <a16:creationId xmlns:a16="http://schemas.microsoft.com/office/drawing/2014/main" id="{914ED843-E33D-49DC-8865-80ABF64AAEA5}"/>
              </a:ext>
            </a:extLst>
          </p:cNvPr>
          <p:cNvSpPr>
            <a:spLocks xmlns:a="http://schemas.openxmlformats.org/drawingml/2006/main" noGrp="1"/>
          </p:cNvSpPr>
          <p:nvPr/>
        </p:nvSpPr>
        <p:spPr>
          <a:xfrm xmlns:a="http://schemas.openxmlformats.org/drawingml/2006/main">
            <a:off x="685800" y="42386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Eventi con i partner, riscontri dei buyer e ottimizzazione delle forniture.</a:t>
            </a:r>
          </a:p>
        </p:txBody>
      </p:sp>
      <p:sp>
        <p:nvSpPr>
          <p:cNvPr id="9" name="">
            <a:extLst xmlns:a="http://schemas.openxmlformats.org/drawingml/2006/main">
              <a:ext uri="{FF2B5EF4-FFF2-40B4-BE49-F238E27FC236}">
                <a16:creationId xmlns:a16="http://schemas.microsoft.com/office/drawing/2014/main" id="{4E602F9B-A454-42E9-9719-8779F2402C12}"/>
              </a:ext>
            </a:extLst>
          </p:cNvPr>
          <p:cNvSpPr>
            <a:spLocks xmlns:a="http://schemas.openxmlformats.org/drawingml/2006/main" noGrp="1"/>
          </p:cNvSpPr>
          <p:nvPr/>
        </p:nvSpPr>
        <p:spPr>
          <a:xfrm xmlns:a="http://schemas.openxmlformats.org/drawingml/2006/main">
            <a:off x="685800" y="48101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Mesi 10–12 · Consolidamento</a:t>
            </a:r>
          </a:p>
        </p:txBody>
      </p:sp>
      <p:sp>
        <p:nvSpPr>
          <p:cNvPr id="10" name="">
            <a:extLst xmlns:a="http://schemas.openxmlformats.org/drawingml/2006/main">
              <a:ext uri="{FF2B5EF4-FFF2-40B4-BE49-F238E27FC236}">
                <a16:creationId xmlns:a16="http://schemas.microsoft.com/office/drawing/2014/main" id="{42927213-4E7E-477D-A9BE-79231F6FD50A}"/>
              </a:ext>
            </a:extLst>
          </p:cNvPr>
          <p:cNvSpPr>
            <a:spLocks xmlns:a="http://schemas.openxmlformats.org/drawingml/2006/main" noGrp="1"/>
          </p:cNvSpPr>
          <p:nvPr/>
        </p:nvSpPr>
        <p:spPr>
          <a:xfrm xmlns:a="http://schemas.openxmlformats.org/drawingml/2006/main">
            <a:off x="685800" y="5219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Valutazione dei riordini e delle marginalità prima di estendere la rete.</a:t>
            </a:r>
          </a:p>
        </p:txBody>
      </p:sp>
      <p:sp>
        <p:nvSpPr>
          <p:cNvPr id="11" name="">
            <a:extLst xmlns:a="http://schemas.openxmlformats.org/drawingml/2006/main">
              <a:ext uri="{FF2B5EF4-FFF2-40B4-BE49-F238E27FC236}">
                <a16:creationId xmlns:a16="http://schemas.microsoft.com/office/drawing/2014/main" id="{CCB95CFD-AB38-4211-ABB2-AA1010EAE9E5}"/>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5A655B"/>
                </a:solidFill>
                <a:latin typeface="DejaVu Sans"/>
                <a:ea typeface="DejaVu Sans"/>
                <a:cs typeface="DejaVu Sans"/>
              </a:defRPr>
            </a:defPPr>
          </a:lstStyle>
          <a:p xmlns:a="http://schemas.openxmlformats.org/drawingml/2006/main">
            <a:pPr>
              <a:defRPr sz="1275" b="0">
                <a:solidFill>
                  <a:srgbClr val="5A655B"/>
                </a:solidFill>
                <a:latin typeface="DejaVu Sans"/>
                <a:ea typeface="DejaVu Sans"/>
                <a:cs typeface="DejaVu Sans"/>
              </a:defRPr>
            </a:pPr>
            <a:r>
              <a:rPr sz="1275" b="0">
                <a:solidFill>
                  <a:srgbClr val="5A655B"/>
                </a:solidFill>
                <a:latin typeface="DejaVu Sans"/>
                <a:ea typeface="DejaVu Sans"/>
                <a:cs typeface="DejaVu Sans"/>
              </a:rPr>
              <a:t>Calendario indicativo dall’avvio operativo. Priorità ai mercati con domanda coerente, partner affidabili e sostenibilità logistica e commerciale.</a:t>
            </a:r>
          </a:p>
        </p:txBody>
      </p:sp>
    </p:spTree>
    <p:extLst>
      <p:ext uri="{BB962C8B-B14F-4D97-AF65-F5344CB8AC3E}">
        <p14:creationId xmlns:p14="http://schemas.microsoft.com/office/powerpoint/2010/main" val="1504447953"/>
      </p:ext>
    </p:extLst>
  </p:cSld>
</p:sld>
</file>

<file path=ppt/slides/slide16.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28D5BC7-8F7A-42A6-A849-5926FF21D68E}"/>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Organizzazione e affidabilità</a:t>
            </a:r>
          </a:p>
        </p:txBody>
      </p:sp>
      <p:sp>
        <p:nvSpPr>
          <p:cNvPr id="2" name="">
            <a:extLst xmlns:a="http://schemas.openxmlformats.org/drawingml/2006/main">
              <a:ext uri="{FF2B5EF4-FFF2-40B4-BE49-F238E27FC236}">
                <a16:creationId xmlns:a16="http://schemas.microsoft.com/office/drawing/2014/main" id="{C1C74018-0BF2-406D-AE9E-1408158909B8}"/>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16</a:t>
            </a:r>
          </a:p>
        </p:txBody>
      </p:sp>
      <p:sp>
        <p:nvSpPr>
          <p:cNvPr id="3" name="">
            <a:extLst xmlns:a="http://schemas.openxmlformats.org/drawingml/2006/main">
              <a:ext uri="{FF2B5EF4-FFF2-40B4-BE49-F238E27FC236}">
                <a16:creationId xmlns:a16="http://schemas.microsoft.com/office/drawing/2014/main" id="{8A146969-811E-4670-9F5E-68B82C6F12F0}"/>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Relazioni e sviluppo export</a:t>
            </a:r>
          </a:p>
        </p:txBody>
      </p:sp>
      <p:sp>
        <p:nvSpPr>
          <p:cNvPr id="4" name="">
            <a:extLst xmlns:a="http://schemas.openxmlformats.org/drawingml/2006/main">
              <a:ext uri="{FF2B5EF4-FFF2-40B4-BE49-F238E27FC236}">
                <a16:creationId xmlns:a16="http://schemas.microsoft.com/office/drawing/2014/main" id="{5D0DF357-ECE5-4928-BC94-E55B38453783}"/>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Presidio dei produttori e dei distributori, con responsabilità commerciali definite.</a:t>
            </a:r>
          </a:p>
        </p:txBody>
      </p:sp>
      <p:sp>
        <p:nvSpPr>
          <p:cNvPr id="5" name="">
            <a:extLst xmlns:a="http://schemas.openxmlformats.org/drawingml/2006/main">
              <a:ext uri="{FF2B5EF4-FFF2-40B4-BE49-F238E27FC236}">
                <a16:creationId xmlns:a16="http://schemas.microsoft.com/office/drawing/2014/main" id="{5B40F67A-B20C-48E0-9023-0DC25FC773D8}"/>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Qualità e documentazione</a:t>
            </a:r>
          </a:p>
        </p:txBody>
      </p:sp>
      <p:sp>
        <p:nvSpPr>
          <p:cNvPr id="6" name="">
            <a:extLst xmlns:a="http://schemas.openxmlformats.org/drawingml/2006/main">
              <a:ext uri="{FF2B5EF4-FFF2-40B4-BE49-F238E27FC236}">
                <a16:creationId xmlns:a16="http://schemas.microsoft.com/office/drawing/2014/main" id="{C6E6AB62-CCD4-44F8-B06B-C077E79A1526}"/>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Qualifica dei fornitori, tracciabilità e verifica dei requisiti del Paese di destinazione.</a:t>
            </a:r>
          </a:p>
        </p:txBody>
      </p:sp>
      <p:sp>
        <p:nvSpPr>
          <p:cNvPr id="7" name="">
            <a:extLst xmlns:a="http://schemas.openxmlformats.org/drawingml/2006/main">
              <a:ext uri="{FF2B5EF4-FFF2-40B4-BE49-F238E27FC236}">
                <a16:creationId xmlns:a16="http://schemas.microsoft.com/office/drawing/2014/main" id="{63AB03C8-694E-40AB-B01A-47655A59302C}"/>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Logistica e conservazione</a:t>
            </a:r>
          </a:p>
        </p:txBody>
      </p:sp>
      <p:sp>
        <p:nvSpPr>
          <p:cNvPr id="8" name="">
            <a:extLst xmlns:a="http://schemas.openxmlformats.org/drawingml/2006/main">
              <a:ext uri="{FF2B5EF4-FFF2-40B4-BE49-F238E27FC236}">
                <a16:creationId xmlns:a16="http://schemas.microsoft.com/office/drawing/2014/main" id="{203BF7AA-F671-4C61-996D-03671DDA0C20}"/>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Coordinamento delle spedizioni e della catena del freddo quando necessaria.</a:t>
            </a:r>
          </a:p>
        </p:txBody>
      </p:sp>
      <p:sp>
        <p:nvSpPr>
          <p:cNvPr id="9" name="">
            <a:extLst xmlns:a="http://schemas.openxmlformats.org/drawingml/2006/main">
              <a:ext uri="{FF2B5EF4-FFF2-40B4-BE49-F238E27FC236}">
                <a16:creationId xmlns:a16="http://schemas.microsoft.com/office/drawing/2014/main" id="{AADA7D70-B9E6-494F-975C-D2F9196E5BDB}"/>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Amministrazione e controllo</a:t>
            </a:r>
          </a:p>
        </p:txBody>
      </p:sp>
      <p:sp>
        <p:nvSpPr>
          <p:cNvPr id="10" name="">
            <a:extLst xmlns:a="http://schemas.openxmlformats.org/drawingml/2006/main">
              <a:ext uri="{FF2B5EF4-FFF2-40B4-BE49-F238E27FC236}">
                <a16:creationId xmlns:a16="http://schemas.microsoft.com/office/drawing/2014/main" id="{5E4AF084-774A-47AC-8417-F3A1F78C4820}"/>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Gestione di ordini e incassi, rischio di credito e marginalità per mercato.</a:t>
            </a:r>
          </a:p>
        </p:txBody>
      </p:sp>
      <p:sp>
        <p:nvSpPr>
          <p:cNvPr id="11" name="">
            <a:extLst xmlns:a="http://schemas.openxmlformats.org/drawingml/2006/main">
              <a:ext uri="{FF2B5EF4-FFF2-40B4-BE49-F238E27FC236}">
                <a16:creationId xmlns:a16="http://schemas.microsoft.com/office/drawing/2014/main" id="{6A73C62A-4FB6-43BF-AEF9-82486D8316BB}"/>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Modello proposto. Modalità operative da definire con i partner.</a:t>
            </a:r>
          </a:p>
        </p:txBody>
      </p:sp>
    </p:spTree>
    <p:extLst>
      <p:ext uri="{BB962C8B-B14F-4D97-AF65-F5344CB8AC3E}">
        <p14:creationId xmlns:p14="http://schemas.microsoft.com/office/powerpoint/2010/main" val="2499443"/>
      </p:ext>
    </p:extLst>
  </p:cSld>
</p:sld>
</file>

<file path=ppt/slides/slide17.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88C0D1C-7601-4C47-9D29-6A2E42744180}"/>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Gli eventi come leva commerciale</a:t>
            </a:r>
          </a:p>
        </p:txBody>
      </p:sp>
      <p:sp>
        <p:nvSpPr>
          <p:cNvPr id="2" name="">
            <a:extLst xmlns:a="http://schemas.openxmlformats.org/drawingml/2006/main">
              <a:ext uri="{FF2B5EF4-FFF2-40B4-BE49-F238E27FC236}">
                <a16:creationId xmlns:a16="http://schemas.microsoft.com/office/drawing/2014/main" id="{1AA9FD00-FD8B-4063-B744-1399B1466C2A}"/>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17</a:t>
            </a:r>
          </a:p>
        </p:txBody>
      </p:sp>
      <p:sp>
        <p:nvSpPr>
          <p:cNvPr id="3" name="">
            <a:extLst xmlns:a="http://schemas.openxmlformats.org/drawingml/2006/main">
              <a:ext uri="{FF2B5EF4-FFF2-40B4-BE49-F238E27FC236}">
                <a16:creationId xmlns:a16="http://schemas.microsoft.com/office/drawing/2014/main" id="{6EC041A7-07C5-4E8D-9FDF-FCDBC1CFDB51}"/>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La società di export</a:t>
            </a:r>
          </a:p>
        </p:txBody>
      </p:sp>
      <p:sp>
        <p:nvSpPr>
          <p:cNvPr id="4" name="">
            <a:extLst xmlns:a="http://schemas.openxmlformats.org/drawingml/2006/main">
              <a:ext uri="{FF2B5EF4-FFF2-40B4-BE49-F238E27FC236}">
                <a16:creationId xmlns:a16="http://schemas.microsoft.com/office/drawing/2014/main" id="{96157A1F-1530-4ACF-9C08-61E8427C3747}"/>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Coordina prodotti e produttori, contenuti e campioni per la presentazione.</a:t>
            </a:r>
          </a:p>
        </p:txBody>
      </p:sp>
      <p:sp>
        <p:nvSpPr>
          <p:cNvPr id="5" name="">
            <a:extLst xmlns:a="http://schemas.openxmlformats.org/drawingml/2006/main">
              <a:ext uri="{FF2B5EF4-FFF2-40B4-BE49-F238E27FC236}">
                <a16:creationId xmlns:a16="http://schemas.microsoft.com/office/drawing/2014/main" id="{E54BA394-E20D-48AD-8A35-FEC6189CBECC}"/>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Il distributore locale</a:t>
            </a:r>
          </a:p>
        </p:txBody>
      </p:sp>
      <p:sp>
        <p:nvSpPr>
          <p:cNvPr id="6" name="">
            <a:extLst xmlns:a="http://schemas.openxmlformats.org/drawingml/2006/main">
              <a:ext uri="{FF2B5EF4-FFF2-40B4-BE49-F238E27FC236}">
                <a16:creationId xmlns:a16="http://schemas.microsoft.com/office/drawing/2014/main" id="{E0D0CD7F-6BAE-4896-9405-A815A95E5D7F}"/>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Seleziona e invita i buyer, propone la sede e gestisce il seguito commerciale.</a:t>
            </a:r>
          </a:p>
        </p:txBody>
      </p:sp>
      <p:sp>
        <p:nvSpPr>
          <p:cNvPr id="7" name="">
            <a:extLst xmlns:a="http://schemas.openxmlformats.org/drawingml/2006/main">
              <a:ext uri="{FF2B5EF4-FFF2-40B4-BE49-F238E27FC236}">
                <a16:creationId xmlns:a16="http://schemas.microsoft.com/office/drawing/2014/main" id="{6A8F6ABB-A5A5-476A-A341-5F96F9086B83}"/>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Un piano concordato per ogni evento</a:t>
            </a:r>
          </a:p>
        </p:txBody>
      </p:sp>
      <p:sp>
        <p:nvSpPr>
          <p:cNvPr id="8" name="">
            <a:extLst xmlns:a="http://schemas.openxmlformats.org/drawingml/2006/main">
              <a:ext uri="{FF2B5EF4-FFF2-40B4-BE49-F238E27FC236}">
                <a16:creationId xmlns:a16="http://schemas.microsoft.com/office/drawing/2014/main" id="{CCFA4108-E5C1-40FD-BD77-872FB9202124}"/>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Budget, ripartizione dei costi, responsabilità e obiettivi definiti prima dell’avvio.</a:t>
            </a:r>
          </a:p>
        </p:txBody>
      </p:sp>
      <p:sp>
        <p:nvSpPr>
          <p:cNvPr id="9" name="">
            <a:extLst xmlns:a="http://schemas.openxmlformats.org/drawingml/2006/main">
              <a:ext uri="{FF2B5EF4-FFF2-40B4-BE49-F238E27FC236}">
                <a16:creationId xmlns:a16="http://schemas.microsoft.com/office/drawing/2014/main" id="{EFA2F1A8-446E-40F4-8B45-214CBCD787DE}"/>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Risultati misurabili</a:t>
            </a:r>
          </a:p>
        </p:txBody>
      </p:sp>
      <p:sp>
        <p:nvSpPr>
          <p:cNvPr id="10" name="">
            <a:extLst xmlns:a="http://schemas.openxmlformats.org/drawingml/2006/main">
              <a:ext uri="{FF2B5EF4-FFF2-40B4-BE49-F238E27FC236}">
                <a16:creationId xmlns:a16="http://schemas.microsoft.com/office/drawing/2014/main" id="{D0C9D73A-96D9-4392-AC91-C1E9306DE9AF}"/>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Buyer coinvolti, richieste di campioni, primi ordini e successivi riordini.</a:t>
            </a:r>
          </a:p>
        </p:txBody>
      </p:sp>
      <p:sp>
        <p:nvSpPr>
          <p:cNvPr id="11" name="">
            <a:extLst xmlns:a="http://schemas.openxmlformats.org/drawingml/2006/main">
              <a:ext uri="{FF2B5EF4-FFF2-40B4-BE49-F238E27FC236}">
                <a16:creationId xmlns:a16="http://schemas.microsoft.com/office/drawing/2014/main" id="{4AAF0CB0-5492-424D-A500-71E10F330D9E}"/>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Modello proposto. Modalità operative da definire con i partner.</a:t>
            </a:r>
          </a:p>
        </p:txBody>
      </p:sp>
    </p:spTree>
    <p:extLst>
      <p:ext uri="{BB962C8B-B14F-4D97-AF65-F5344CB8AC3E}">
        <p14:creationId xmlns:p14="http://schemas.microsoft.com/office/powerpoint/2010/main" val="285379155"/>
      </p:ext>
    </p:extLst>
  </p:cSld>
</p:sld>
</file>

<file path=ppt/slides/slide18.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C4026DE-3608-4B35-8594-4703A6ADBF97}"/>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L’avvio della partnership</a:t>
            </a:r>
          </a:p>
        </p:txBody>
      </p:sp>
      <p:sp>
        <p:nvSpPr>
          <p:cNvPr id="2" name="">
            <a:extLst xmlns:a="http://schemas.openxmlformats.org/drawingml/2006/main">
              <a:ext uri="{FF2B5EF4-FFF2-40B4-BE49-F238E27FC236}">
                <a16:creationId xmlns:a16="http://schemas.microsoft.com/office/drawing/2014/main" id="{2F8B348B-92E3-4DB4-94A8-0D8DDF49F36B}"/>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18</a:t>
            </a:r>
          </a:p>
        </p:txBody>
      </p:sp>
      <p:sp>
        <p:nvSpPr>
          <p:cNvPr id="3" name="">
            <a:extLst xmlns:a="http://schemas.openxmlformats.org/drawingml/2006/main">
              <a:ext uri="{FF2B5EF4-FFF2-40B4-BE49-F238E27FC236}">
                <a16:creationId xmlns:a16="http://schemas.microsoft.com/office/drawing/2014/main" id="{C59E7A3B-A8A6-4F5C-9F4E-8A8ADC79058C}"/>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Conoscenza del mercato</a:t>
            </a:r>
          </a:p>
        </p:txBody>
      </p:sp>
      <p:sp>
        <p:nvSpPr>
          <p:cNvPr id="4" name="">
            <a:extLst xmlns:a="http://schemas.openxmlformats.org/drawingml/2006/main">
              <a:ext uri="{FF2B5EF4-FFF2-40B4-BE49-F238E27FC236}">
                <a16:creationId xmlns:a16="http://schemas.microsoft.com/office/drawing/2014/main" id="{6810CB1B-BBEF-4FC9-97EA-5AA8635A31BF}"/>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Confronto su clienti, canali e opportunità del territorio.</a:t>
            </a:r>
          </a:p>
        </p:txBody>
      </p:sp>
      <p:sp>
        <p:nvSpPr>
          <p:cNvPr id="5" name="">
            <a:extLst xmlns:a="http://schemas.openxmlformats.org/drawingml/2006/main">
              <a:ext uri="{FF2B5EF4-FFF2-40B4-BE49-F238E27FC236}">
                <a16:creationId xmlns:a16="http://schemas.microsoft.com/office/drawing/2014/main" id="{D434BEFB-C2F2-4F0F-BDB3-D118BF3AEE9B}"/>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Definizione della proposta</a:t>
            </a:r>
          </a:p>
        </p:txBody>
      </p:sp>
      <p:sp>
        <p:nvSpPr>
          <p:cNvPr id="6" name="">
            <a:extLst xmlns:a="http://schemas.openxmlformats.org/drawingml/2006/main">
              <a:ext uri="{FF2B5EF4-FFF2-40B4-BE49-F238E27FC236}">
                <a16:creationId xmlns:a16="http://schemas.microsoft.com/office/drawing/2014/main" id="{1E6E4EE3-A4C7-4D8E-88ED-3A9C24190629}"/>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Scelta condivisa delle referenze, dei formati e delle condizioni commerciali.</a:t>
            </a:r>
          </a:p>
        </p:txBody>
      </p:sp>
      <p:sp>
        <p:nvSpPr>
          <p:cNvPr id="7" name="">
            <a:extLst xmlns:a="http://schemas.openxmlformats.org/drawingml/2006/main">
              <a:ext uri="{FF2B5EF4-FFF2-40B4-BE49-F238E27FC236}">
                <a16:creationId xmlns:a16="http://schemas.microsoft.com/office/drawing/2014/main" id="{DE6AAF97-8B3F-4225-89CF-B27F985F7B2E}"/>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Campionatura e degustazione</a:t>
            </a:r>
          </a:p>
        </p:txBody>
      </p:sp>
      <p:sp>
        <p:nvSpPr>
          <p:cNvPr id="8" name="">
            <a:extLst xmlns:a="http://schemas.openxmlformats.org/drawingml/2006/main">
              <a:ext uri="{FF2B5EF4-FFF2-40B4-BE49-F238E27FC236}">
                <a16:creationId xmlns:a16="http://schemas.microsoft.com/office/drawing/2014/main" id="{10DA2007-9823-4A11-A249-288C5E3556BD}"/>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Valutazione con il distributore e un gruppo selezionato di buyer.</a:t>
            </a:r>
          </a:p>
        </p:txBody>
      </p:sp>
      <p:sp>
        <p:nvSpPr>
          <p:cNvPr id="9" name="">
            <a:extLst xmlns:a="http://schemas.openxmlformats.org/drawingml/2006/main">
              <a:ext uri="{FF2B5EF4-FFF2-40B4-BE49-F238E27FC236}">
                <a16:creationId xmlns:a16="http://schemas.microsoft.com/office/drawing/2014/main" id="{0F51B7FF-7470-48EC-8C54-D27E30ABCA4F}"/>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Collaborazione pilota</a:t>
            </a:r>
          </a:p>
        </p:txBody>
      </p:sp>
      <p:sp>
        <p:nvSpPr>
          <p:cNvPr id="10" name="">
            <a:extLst xmlns:a="http://schemas.openxmlformats.org/drawingml/2006/main">
              <a:ext uri="{FF2B5EF4-FFF2-40B4-BE49-F238E27FC236}">
                <a16:creationId xmlns:a16="http://schemas.microsoft.com/office/drawing/2014/main" id="{F8C4BC82-D52F-4432-B533-A349EF7D29CE}"/>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Primi ordini e verifica dei risultati prima di ampliare l’attività.</a:t>
            </a:r>
          </a:p>
        </p:txBody>
      </p:sp>
      <p:sp>
        <p:nvSpPr>
          <p:cNvPr id="11" name="">
            <a:extLst xmlns:a="http://schemas.openxmlformats.org/drawingml/2006/main">
              <a:ext uri="{FF2B5EF4-FFF2-40B4-BE49-F238E27FC236}">
                <a16:creationId xmlns:a16="http://schemas.microsoft.com/office/drawing/2014/main" id="{FBC33887-F788-4C0F-AAF5-E8C5BDF396A4}"/>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Modello proposto. Modalità operative da definire con i partner.</a:t>
            </a:r>
          </a:p>
        </p:txBody>
      </p:sp>
    </p:spTree>
    <p:extLst>
      <p:ext uri="{BB962C8B-B14F-4D97-AF65-F5344CB8AC3E}">
        <p14:creationId xmlns:p14="http://schemas.microsoft.com/office/powerpoint/2010/main" val="72929578"/>
      </p:ext>
    </p:extLst>
  </p:cSld>
</p:sld>
</file>

<file path=ppt/slides/slide19.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273B2F"/>
        </a:solidFill>
      </p:bgPr>
    </p:bg>
    <p:spTree>
      <p:nvGrpSpPr>
        <p:cNvPr id="1" name=""/>
        <p:cNvGrpSpPr/>
        <p:nvPr/>
      </p:nvGrpSpPr>
      <p:grpSpPr>
        <a:xfrm/>
      </p:grpSpPr>
      <p:sp>
        <p:nvSpPr>
          <p:cNvPr id="7" name="">
            <a:extLst>
              <a:ext uri="{FF2B5EF4-FFF2-40B4-BE49-F238E27FC236}">
                <ns2:creationId id="{3CC17A48-3B9A-42AE-AA80-C8B150233A48}"/>
              </a:ext>
            </a:extLst>
          </p:cNvPr>
          <p:cNvSpPr>
            <a:spLocks noGrp="1"/>
          </p:cNvSpPr>
          <p:nvPr/>
        </p:nvSpPr>
        <p:spPr>
          <a:xfrm>
            <a:off x="685800" y="609600"/>
            <a:ext cx="10668000" cy="1047750"/>
          </a:xfrm>
          <a:prstGeom prst="rect">
            <a:avLst/>
          </a:prstGeom>
          <a:noFill/>
          <a:ln w="0">
            <a:noFill/>
          </a:ln>
        </p:spPr>
        <p:txBody>
          <a:bodyPr lIns="0" tIns="0" rIns="0" bIns="0" anchor="t">
            <a:noAutofit/>
          </a:bodyPr>
          <a:lstStyle>
            <a:defPPr>
              <a:defRPr sz="3300" b="0">
                <a:solidFill>
                  <a:srgbClr val="F5F1E8"/>
                </a:solidFill>
                <a:latin typeface="Bitstream Charter"/>
                <a:ea typeface="Bitstream Charter"/>
                <a:cs typeface="Bitstream Charter"/>
              </a:defRPr>
            </a:defPPr>
          </a:lstStyle>
          <a:p>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Crescere insieme, preservando l’identità</a:t>
            </a:r>
          </a:p>
        </p:txBody>
      </p:sp>
      <p:sp>
        <p:nvSpPr>
          <p:cNvPr id="2" name="">
            <a:extLst>
              <a:ext uri="{FF2B5EF4-FFF2-40B4-BE49-F238E27FC236}">
                <ns2:creationId id="{DAF1AA28-5A77-4147-983E-4EF4866F97BF}"/>
              </a:ext>
            </a:extLst>
          </p:cNvPr>
          <p:cNvSpPr>
            <a:spLocks noGrp="1"/>
          </p:cNvSpPr>
          <p:nvPr/>
        </p:nvSpPr>
        <p:spPr>
          <a:xfrm>
            <a:off x="685800" y="6343650"/>
            <a:ext cx="2381250" cy="266700"/>
          </a:xfrm>
          <a:prstGeom prst="rect">
            <a:avLst/>
          </a:prstGeom>
          <a:noFill/>
          <a:ln w="0">
            <a:noFill/>
          </a:ln>
        </p:spPr>
        <p:txBody>
          <a:bodyPr lIns="0" tIns="0" rIns="0" bIns="0" anchor="t">
            <a:noAutofit/>
          </a:bodyPr>
          <a:lstStyle>
            <a:defPPr>
              <a:defRPr sz="1275" b="1">
                <a:solidFill>
                  <a:srgbClr val="BC9B63"/>
                </a:solidFill>
                <a:latin typeface="DejaVu Sans"/>
                <a:ea typeface="DejaVu Sans"/>
                <a:cs typeface="DejaVu Sans"/>
              </a:defRPr>
            </a:defPPr>
          </a:lstStyle>
          <a:p>
            <a:pPr>
              <a:defRPr sz="1275" b="1">
                <a:solidFill>
                  <a:srgbClr val="BC9B63"/>
                </a:solidFill>
                <a:latin typeface="DejaVu Sans"/>
                <a:ea typeface="DejaVu Sans"/>
                <a:cs typeface="DejaVu Sans"/>
              </a:defRPr>
            </a:pPr>
            <a:r>
              <a:rPr sz="1275" b="1">
                <a:solidFill>
                  <a:srgbClr val="BC9B63"/>
                </a:solidFill>
                <a:latin typeface="DejaVu Sans"/>
                <a:ea typeface="DejaVu Sans"/>
                <a:cs typeface="DejaVu Sans"/>
              </a:rPr>
              <a:t>PRIMIZIA</a:t>
            </a:r>
          </a:p>
        </p:txBody>
      </p:sp>
      <p:sp>
        <p:nvSpPr>
          <p:cNvPr id="3" name="">
            <a:extLst>
              <a:ext uri="{FF2B5EF4-FFF2-40B4-BE49-F238E27FC236}">
                <ns2:creationId id="{81E81AC7-B1C3-4E98-BE77-7D6C585EDF05}"/>
              </a:ext>
            </a:extLst>
          </p:cNvPr>
          <p:cNvSpPr>
            <a:spLocks noGrp="1"/>
          </p:cNvSpPr>
          <p:nvPr/>
        </p:nvSpPr>
        <p:spPr>
          <a:xfrm>
            <a:off x="11049000" y="6334125"/>
            <a:ext cx="457200" cy="285750"/>
          </a:xfrm>
          <a:prstGeom prst="rect">
            <a:avLst/>
          </a:prstGeom>
          <a:noFill/>
          <a:ln w="0">
            <a:noFill/>
          </a:ln>
        </p:spPr>
        <p:txBody>
          <a:bodyPr lIns="0" tIns="0" rIns="0" bIns="0" anchor="t">
            <a:noAutofit/>
          </a:bodyPr>
          <a:lstStyle>
            <a:defPPr>
              <a:defRPr sz="1350" b="0">
                <a:solidFill>
                  <a:srgbClr val="BC9B63"/>
                </a:solidFill>
                <a:latin typeface="DejaVu Sans"/>
                <a:ea typeface="DejaVu Sans"/>
                <a:cs typeface="DejaVu Sans"/>
              </a:defRPr>
            </a:defPPr>
          </a:lstStyle>
          <a:p>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19</a:t>
            </a:r>
          </a:p>
        </p:txBody>
      </p:sp>
      <p:sp>
        <p:nvSpPr>
          <p:cNvPr id="4" name="">
            <a:extLst>
              <a:ext uri="{FF2B5EF4-FFF2-40B4-BE49-F238E27FC236}">
                <ns2:creationId id="{71298EC5-03DC-4DB8-85AD-DC2D887D9732}"/>
              </a:ext>
            </a:extLst>
          </p:cNvPr>
          <p:cNvSpPr>
            <a:spLocks noGrp="1"/>
          </p:cNvSpPr>
          <p:nvPr/>
        </p:nvSpPr>
        <p:spPr>
          <a:xfrm>
            <a:off x="685800" y="1914525"/>
            <a:ext cx="10477500" cy="1524000"/>
          </a:xfrm>
          <a:prstGeom prst="rect">
            <a:avLst/>
          </a:prstGeom>
          <a:noFill/>
          <a:ln w="0">
            <a:noFill/>
          </a:ln>
        </p:spPr>
        <p:txBody>
          <a:bodyPr lIns="0" tIns="0" rIns="0" bIns="0" anchor="t">
            <a:noAutofit/>
          </a:bodyPr>
          <a:lstStyle>
            <a:defPPr>
              <a:defRPr sz="3675" b="0">
                <a:solidFill>
                  <a:srgbClr val="F5F1E8"/>
                </a:solidFill>
                <a:latin typeface="Bitstream Charter"/>
                <a:ea typeface="Bitstream Charter"/>
                <a:cs typeface="Bitstream Charter"/>
              </a:defRPr>
            </a:defPPr>
          </a:lstStyle>
          <a:p>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Portiamo nel mondo prodotti</a:t>
            </a:r>
          </a:p>
          <a:p>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che meritano di essere conosciuti</a:t>
            </a:r>
          </a:p>
        </p:txBody>
      </p:sp>
      <p:sp>
        <p:nvSpPr>
          <p:cNvPr id="5" name="">
            <a:extLst>
              <a:ext uri="{FF2B5EF4-FFF2-40B4-BE49-F238E27FC236}">
                <ns2:creationId id="{BF43385A-19BB-461B-80A9-25E423F007CB}"/>
              </a:ext>
            </a:extLst>
          </p:cNvPr>
          <p:cNvSpPr>
            <a:spLocks noGrp="1"/>
          </p:cNvSpPr>
          <p:nvPr/>
        </p:nvSpPr>
        <p:spPr>
          <a:xfrm>
            <a:off x="685800" y="3886200"/>
            <a:ext cx="10096500" cy="952500"/>
          </a:xfrm>
          <a:prstGeom prst="rect">
            <a:avLst/>
          </a:prstGeom>
          <a:noFill/>
          <a:ln w="0">
            <a:noFill/>
          </a:ln>
        </p:spPr>
        <p:txBody>
          <a:bodyPr lIns="0" tIns="0" rIns="0" bIns="0" anchor="t">
            <a:noAutofit/>
          </a:bodyPr>
          <a:lstStyle>
            <a:defPPr>
              <a:defRPr sz="2400" b="0">
                <a:solidFill>
                  <a:srgbClr val="F5F1E8"/>
                </a:solidFill>
                <a:latin typeface="DejaVu Sans"/>
                <a:ea typeface="DejaVu Sans"/>
                <a:cs typeface="DejaVu Sans"/>
              </a:defRPr>
            </a:defPPr>
          </a:lstStyle>
          <a:p>
            <a:pPr>
              <a:defRPr sz="2400" b="0">
                <a:solidFill>
                  <a:srgbClr val="F5F1E8"/>
                </a:solidFill>
                <a:latin typeface="DejaVu Sans"/>
                <a:ea typeface="DejaVu Sans"/>
                <a:cs typeface="DejaVu Sans"/>
              </a:defRPr>
            </a:pPr>
            <a:r>
              <a:rPr sz="2400" b="0">
                <a:solidFill>
                  <a:srgbClr val="F5F1E8"/>
                </a:solidFill>
                <a:latin typeface="DejaVu Sans"/>
                <a:ea typeface="DejaVu Sans"/>
                <a:cs typeface="DejaVu Sans"/>
              </a:rPr>
              <a:t>Creiamo le condizioni perché vengano scelti, apprezzati e riacquistati.</a:t>
            </a:r>
          </a:p>
        </p:txBody>
      </p:sp>
      <p:sp>
        <p:nvSpPr>
          <p:cNvPr id="6" name="">
            <a:extLst>
              <a:ext uri="{FF2B5EF4-FFF2-40B4-BE49-F238E27FC236}">
                <ns2:creationId id="{875F85C6-B2DD-47D0-A088-AC15309E2EB3}"/>
              </a:ext>
            </a:extLst>
          </p:cNvPr>
          <p:cNvSpPr>
            <a:spLocks noGrp="1"/>
          </p:cNvSpPr>
          <p:nvPr/>
        </p:nvSpPr>
        <p:spPr>
          <a:xfrm>
            <a:off x="685800" y="5400675"/>
            <a:ext cx="10477500" cy="666750"/>
          </a:xfrm>
          <a:prstGeom prst="rect">
            <a:avLst/>
          </a:prstGeom>
          <a:noFill/>
          <a:ln w="0">
            <a:noFill/>
          </a:ln>
        </p:spPr>
        <p:txBody>
          <a:bodyPr lIns="0" tIns="0" rIns="0" bIns="0" anchor="t">
            <a:noAutofit/>
          </a:bodyPr>
          <a:lstStyle>
            <a:defPPr>
              <a:defRPr sz="2025" b="0">
                <a:solidFill>
                  <a:srgbClr val="BC9B63"/>
                </a:solidFill>
                <a:latin typeface="DejaVu Sans"/>
                <a:ea typeface="DejaVu Sans"/>
                <a:cs typeface="DejaVu Sans"/>
              </a:defRPr>
            </a:defPPr>
          </a:lstStyle>
          <a:p>
            <a:pPr>
              <a:defRPr sz="2025" b="0">
                <a:solidFill>
                  <a:srgbClr val="BC9B63"/>
                </a:solidFill>
                <a:latin typeface="DejaVu Sans"/>
                <a:ea typeface="DejaVu Sans"/>
                <a:cs typeface="DejaVu Sans"/>
              </a:defRPr>
            </a:pPr>
            <a:r>
              <a:rPr sz="2025" b="0">
                <a:solidFill>
                  <a:srgbClr val="BC9B63"/>
                </a:solidFill>
                <a:latin typeface="DejaVu Sans"/>
                <a:ea typeface="DejaVu Sans"/>
                <a:cs typeface="DejaVu Sans"/>
              </a:rPr>
              <a:t>Qualità selezionata. Prezzo coerente. Relazioni solide.</a:t>
            </a:r>
          </a:p>
        </p:txBody>
      </p:sp>
      <p:sp>
        <p:nvSpPr>
          <p:cNvPr id="99" name="Sito web Primizia">
            <a:extLst>
              <a:ext uri="{FF2B5EF4-FFF2-40B4-BE49-F238E27FC236}">
                <ns2:creationId id="{28BD9511-0A55-4BD1-BD0F-0A3E427BD9C5}"/>
              </a:ext>
            </a:extLst>
          </p:cNvPr>
          <p:cNvSpPr>
            <a:spLocks noGrp="1"/>
          </p:cNvSpPr>
          <p:nvPr/>
        </p:nvSpPr>
        <p:spPr>
          <a:xfrm>
            <a:off x="4286250" y="6315075"/>
            <a:ext cx="3619500" cy="285750"/>
          </a:xfrm>
          <a:prstGeom prst="rect">
            <a:avLst/>
          </a:prstGeom>
          <a:noFill/>
          <a:ln w="0">
            <a:noFill/>
          </a:ln>
        </p:spPr>
        <p:txBody>
          <a:bodyPr/>
          <a:lstStyle>
            <a:defPPr algn="ctr">
              <a:defRPr sz="1275">
                <a:solidFill>
                  <a:srgbClr val="BC9B63"/>
                </a:solidFill>
              </a:defRPr>
            </a:defPPr>
            <a:lvl1pPr algn="ctr">
              <a:defRPr sz="1275">
                <a:solidFill>
                  <a:srgbClr val="BC9B63"/>
                </a:solidFill>
              </a:defRPr>
            </a:lvl1pPr>
            <a:lvl2pPr algn="ctr">
              <a:defRPr sz="1275">
                <a:solidFill>
                  <a:srgbClr val="BC9B63"/>
                </a:solidFill>
              </a:defRPr>
            </a:lvl2pPr>
            <a:lvl3pPr algn="ctr">
              <a:defRPr sz="1275">
                <a:solidFill>
                  <a:srgbClr val="BC9B63"/>
                </a:solidFill>
              </a:defRPr>
            </a:lvl3pPr>
            <a:lvl4pPr algn="ctr">
              <a:defRPr sz="1275">
                <a:solidFill>
                  <a:srgbClr val="BC9B63"/>
                </a:solidFill>
              </a:defRPr>
            </a:lvl4pPr>
            <a:lvl5pPr algn="ctr">
              <a:defRPr sz="1275">
                <a:solidFill>
                  <a:srgbClr val="BC9B63"/>
                </a:solidFill>
              </a:defRPr>
            </a:lvl5pPr>
            <a:lvl6pPr algn="ctr">
              <a:defRPr sz="1275">
                <a:solidFill>
                  <a:srgbClr val="BC9B63"/>
                </a:solidFill>
              </a:defRPr>
            </a:lvl6pPr>
            <a:lvl7pPr algn="ctr">
              <a:defRPr sz="1275">
                <a:solidFill>
                  <a:srgbClr val="BC9B63"/>
                </a:solidFill>
              </a:defRPr>
            </a:lvl7pPr>
            <a:lvl8pPr algn="ctr">
              <a:defRPr sz="1275">
                <a:solidFill>
                  <a:srgbClr val="BC9B63"/>
                </a:solidFill>
              </a:defRPr>
            </a:lvl8pPr>
            <a:lvl9pPr algn="ctr">
              <a:defRPr sz="1275">
                <a:solidFill>
                  <a:srgbClr val="BC9B63"/>
                </a:solidFill>
              </a:defRPr>
            </a:lvl9pPr>
          </a:lstStyle>
          <a:p>
            <a:pPr algn="ctr">
              <a:defRPr sz="1275">
                <a:solidFill>
                  <a:srgbClr val="BC9B63"/>
                </a:solidFill>
              </a:defRPr>
            </a:pPr>
            <a:r>
              <a:rPr sz="1275">
                <a:solidFill>
                  <a:srgbClr val="BC9B63"/>
                </a:solidFill>
              </a:rPr>
              <a:t>www.primiziaexport.com</a:t>
            </a:r>
          </a:p>
        </p:txBody>
      </p:sp>
    </p:spTree>
    <p:extLst>
      <p:ext uri="{BB962C8B-B14F-4D97-AF65-F5344CB8AC3E}">
        <ns3:creationId val="321602060"/>
      </p:ext>
    </p:extLst>
  </p:cSld>
</p:sld>
</file>

<file path=ppt/slides/slide20.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273B2F"/>
        </a:solidFill>
      </p:bgPr>
    </p:bg>
    <p:spTree>
      <p:nvGrpSpPr>
        <p:cNvPr id="1" name=""/>
        <p:cNvGrpSpPr/>
        <p:nvPr/>
      </p:nvGrpSpPr>
      <p:grpSpPr>
        <a:xfrm/>
      </p:grpSpPr>
      <p:pic>
        <p:nvPicPr>
          <p:cNvPr id="6" name="">
            <a:extLst>
              <a:ext uri="{FF2B5EF4-FFF2-40B4-BE49-F238E27FC236}">
                <ns2:creationId id="{1F9DD890-7455-44E4-A858-378386367BBA}"/>
              </a:ext>
            </a:extLst>
          </p:cNvPr>
          <p:cNvPicPr>
            <a:picLocks noChangeAspect="1"/>
          </p:cNvPicPr>
          <p:nvPr/>
        </p:nvPicPr>
        <p:blipFill>
          <a:blip ns3:embed="R3a6826d30f6a436c"/>
          <a:srcRect l="18733" t="0" r="18733" b="0"/>
          <a:stretch>
            <a:fillRect l="0" t="0" r="0" b="0"/>
          </a:stretch>
        </p:blipFill>
        <p:spPr>
          <a:xfrm>
            <a:off x="4572000" y="0"/>
            <a:ext cx="7620000" cy="6858000"/>
          </a:xfrm>
          <a:prstGeom prst="rect">
            <a:avLst/>
          </a:prstGeom>
        </p:spPr>
      </p:pic>
      <p:sp>
        <p:nvSpPr>
          <p:cNvPr id="2" name="">
            <a:extLst>
              <a:ext uri="{FF2B5EF4-FFF2-40B4-BE49-F238E27FC236}">
                <ns2:creationId id="{53A6889C-239D-43FE-B209-707D079DC89A}"/>
              </a:ext>
            </a:extLst>
          </p:cNvPr>
          <p:cNvSpPr>
            <a:spLocks noGrp="1"/>
          </p:cNvSpPr>
          <p:nvPr/>
        </p:nvSpPr>
        <p:spPr>
          <a:xfrm>
            <a:off x="685800" y="514350"/>
            <a:ext cx="3810000" cy="762000"/>
          </a:xfrm>
          <a:prstGeom prst="rect">
            <a:avLst/>
          </a:prstGeom>
          <a:noFill/>
          <a:ln w="0">
            <a:noFill/>
          </a:ln>
        </p:spPr>
        <p:txBody>
          <a:bodyPr lIns="0" tIns="0" rIns="0" bIns="0" anchor="t">
            <a:noAutofit/>
          </a:bodyPr>
          <a:lstStyle>
            <a:defPPr>
              <a:defRPr sz="4275" b="0">
                <a:solidFill>
                  <a:srgbClr val="F5F1E8"/>
                </a:solidFill>
                <a:latin typeface="Bitstream Charter"/>
                <a:ea typeface="Bitstream Charter"/>
                <a:cs typeface="Bitstream Charter"/>
              </a:defRPr>
            </a:defPPr>
          </a:lstStyle>
          <a:p>
            <a:pPr>
              <a:defRPr sz="4275" b="0">
                <a:solidFill>
                  <a:srgbClr val="F5F1E8"/>
                </a:solidFill>
                <a:latin typeface="Bitstream Charter"/>
                <a:ea typeface="Bitstream Charter"/>
                <a:cs typeface="Bitstream Charter"/>
              </a:defRPr>
            </a:pPr>
            <a:r>
              <a:rPr sz="4275" b="0">
                <a:solidFill>
                  <a:srgbClr val="F5F1E8"/>
                </a:solidFill>
                <a:latin typeface="Bitstream Charter"/>
                <a:ea typeface="Bitstream Charter"/>
                <a:cs typeface="Bitstream Charter"/>
              </a:rPr>
              <a:t>PRIMIZIA</a:t>
            </a:r>
          </a:p>
        </p:txBody>
      </p:sp>
      <p:sp>
        <p:nvSpPr>
          <p:cNvPr id="3" name="">
            <a:extLst>
              <a:ext uri="{FF2B5EF4-FFF2-40B4-BE49-F238E27FC236}">
                <ns2:creationId id="{FFD99F03-DDAB-48DD-B4B9-C5C6B71DCA04}"/>
              </a:ext>
            </a:extLst>
          </p:cNvPr>
          <p:cNvSpPr>
            <a:spLocks noGrp="1"/>
          </p:cNvSpPr>
          <p:nvPr/>
        </p:nvSpPr>
        <p:spPr>
          <a:xfrm>
            <a:off x="723900" y="1257300"/>
            <a:ext cx="3714750" cy="342900"/>
          </a:xfrm>
          <a:prstGeom prst="rect">
            <a:avLst/>
          </a:prstGeom>
          <a:noFill/>
          <a:ln w="0">
            <a:noFill/>
          </a:ln>
        </p:spPr>
        <p:txBody>
          <a:bodyPr lIns="0" tIns="0" rIns="0" bIns="0" anchor="t">
            <a:noAutofit/>
          </a:bodyPr>
          <a:lstStyle>
            <a:defPPr>
              <a:defRPr sz="1725" b="0">
                <a:solidFill>
                  <a:srgbClr val="BC9B63"/>
                </a:solidFill>
                <a:latin typeface="DejaVu Sans"/>
                <a:ea typeface="DejaVu Sans"/>
                <a:cs typeface="DejaVu Sans"/>
              </a:defRPr>
            </a:defPPr>
          </a:lstStyle>
          <a:p>
            <a:pPr>
              <a:defRPr sz="1725" b="0">
                <a:solidFill>
                  <a:srgbClr val="BC9B63"/>
                </a:solidFill>
                <a:latin typeface="DejaVu Sans"/>
                <a:ea typeface="DejaVu Sans"/>
                <a:cs typeface="DejaVu Sans"/>
              </a:defRPr>
            </a:pPr>
            <a:r>
              <a:rPr sz="1725" b="0">
                <a:solidFill>
                  <a:srgbClr val="BC9B63"/>
                </a:solidFill>
                <a:latin typeface="DejaVu Sans"/>
                <a:ea typeface="DejaVu Sans"/>
                <a:cs typeface="DejaVu Sans"/>
              </a:rPr>
              <a:t>Italian Food Selection</a:t>
            </a:r>
          </a:p>
        </p:txBody>
      </p:sp>
      <p:sp>
        <p:nvSpPr>
          <p:cNvPr id="4" name="">
            <a:extLst>
              <a:ext uri="{FF2B5EF4-FFF2-40B4-BE49-F238E27FC236}">
                <ns2:creationId id="{B4B7CE00-1C40-4791-8062-B8A8236E6708}"/>
              </a:ext>
            </a:extLst>
          </p:cNvPr>
          <p:cNvSpPr>
            <a:spLocks noGrp="1"/>
          </p:cNvSpPr>
          <p:nvPr/>
        </p:nvSpPr>
        <p:spPr>
          <a:xfrm>
            <a:off x="685800" y="2200275"/>
            <a:ext cx="4667250" cy="2628900"/>
          </a:xfrm>
          <a:prstGeom prst="rect">
            <a:avLst/>
          </a:prstGeom>
          <a:noFill/>
          <a:ln w="0">
            <a:noFill/>
          </a:ln>
        </p:spPr>
        <p:txBody>
          <a:bodyPr lIns="0" tIns="0" rIns="0" bIns="0" anchor="t">
            <a:noAutofit/>
          </a:bodyPr>
          <a:lstStyle>
            <a:defPPr>
              <a:defRPr sz="3525" b="0">
                <a:solidFill>
                  <a:srgbClr val="F5F1E8"/>
                </a:solidFill>
                <a:latin typeface="Bitstream Charter"/>
                <a:ea typeface="Bitstream Charter"/>
                <a:cs typeface="Bitstream Charter"/>
              </a:defRPr>
            </a:defPPr>
          </a:lstStyle>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The taste of</a:t>
            </a:r>
          </a:p>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excellence,</a:t>
            </a:r>
          </a:p>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the value</a:t>
            </a:r>
          </a:p>
          <a:p>
            <a:pPr>
              <a:defRPr sz="3525" b="0">
                <a:solidFill>
                  <a:srgbClr val="F5F1E8"/>
                </a:solidFill>
                <a:latin typeface="Bitstream Charter"/>
                <a:ea typeface="Bitstream Charter"/>
                <a:cs typeface="Bitstream Charter"/>
              </a:defRPr>
            </a:pPr>
            <a:r>
              <a:rPr sz="3525" b="0">
                <a:solidFill>
                  <a:srgbClr val="F5F1E8"/>
                </a:solidFill>
                <a:latin typeface="Bitstream Charter"/>
                <a:ea typeface="Bitstream Charter"/>
                <a:cs typeface="Bitstream Charter"/>
              </a:rPr>
              <a:t>of choice</a:t>
            </a:r>
          </a:p>
        </p:txBody>
      </p:sp>
      <p:sp>
        <p:nvSpPr>
          <p:cNvPr id="5" name="">
            <a:extLst>
              <a:ext uri="{FF2B5EF4-FFF2-40B4-BE49-F238E27FC236}">
                <ns2:creationId id="{401621ED-CEEF-4998-8888-5024A7F9B1F9}"/>
              </a:ext>
            </a:extLst>
          </p:cNvPr>
          <p:cNvSpPr>
            <a:spLocks noGrp="1"/>
          </p:cNvSpPr>
          <p:nvPr/>
        </p:nvSpPr>
        <p:spPr>
          <a:xfrm>
            <a:off x="723900" y="5276850"/>
            <a:ext cx="3714750" cy="952500"/>
          </a:xfrm>
          <a:prstGeom prst="rect">
            <a:avLst/>
          </a:prstGeom>
          <a:noFill/>
          <a:ln w="0">
            <a:noFill/>
          </a:ln>
        </p:spPr>
        <p:txBody>
          <a:bodyPr lIns="0" tIns="0" rIns="0" bIns="0" anchor="t">
            <a:noAutofit/>
          </a:bodyPr>
          <a:lstStyle>
            <a:defPPr>
              <a:defRPr sz="1800" b="0">
                <a:solidFill>
                  <a:srgbClr val="F5F1E8"/>
                </a:solidFill>
                <a:latin typeface="DejaVu Sans"/>
                <a:ea typeface="DejaVu Sans"/>
                <a:cs typeface="DejaVu Sans"/>
              </a:defRPr>
            </a:defPPr>
          </a:lstStyle>
          <a:p>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A B2B export venture</a:t>
            </a:r>
          </a:p>
          <a:p>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for exceptional Italian food</a:t>
            </a:r>
          </a:p>
        </p:txBody>
      </p:sp>
      <p:sp>
        <p:nvSpPr>
          <p:cNvPr id="99" name="Sito web Primizia">
            <a:extLst>
              <a:ext uri="{FF2B5EF4-FFF2-40B4-BE49-F238E27FC236}">
                <ns2:creationId id="{28BD9511-0A55-4BD1-BD0F-0A3E427BD9C5}"/>
              </a:ext>
            </a:extLst>
          </p:cNvPr>
          <p:cNvSpPr>
            <a:spLocks noGrp="1"/>
          </p:cNvSpPr>
          <p:nvPr/>
        </p:nvSpPr>
        <p:spPr>
          <a:xfrm>
            <a:off x="685800" y="6315075"/>
            <a:ext cx="4381500" cy="285750"/>
          </a:xfrm>
          <a:prstGeom prst="rect">
            <a:avLst/>
          </a:prstGeom>
          <a:noFill/>
          <a:ln w="0">
            <a:noFill/>
          </a:ln>
        </p:spPr>
        <p:txBody>
          <a:bodyPr/>
          <a:lstStyle>
            <a:defPPr algn="ctr">
              <a:defRPr sz="1275">
                <a:solidFill>
                  <a:srgbClr val="BC9B63"/>
                </a:solidFill>
              </a:defRPr>
            </a:defPPr>
            <a:lvl1pPr algn="ctr">
              <a:defRPr sz="1275">
                <a:solidFill>
                  <a:srgbClr val="BC9B63"/>
                </a:solidFill>
              </a:defRPr>
            </a:lvl1pPr>
            <a:lvl2pPr algn="ctr">
              <a:defRPr sz="1275">
                <a:solidFill>
                  <a:srgbClr val="BC9B63"/>
                </a:solidFill>
              </a:defRPr>
            </a:lvl2pPr>
            <a:lvl3pPr algn="ctr">
              <a:defRPr sz="1275">
                <a:solidFill>
                  <a:srgbClr val="BC9B63"/>
                </a:solidFill>
              </a:defRPr>
            </a:lvl3pPr>
            <a:lvl4pPr algn="ctr">
              <a:defRPr sz="1275">
                <a:solidFill>
                  <a:srgbClr val="BC9B63"/>
                </a:solidFill>
              </a:defRPr>
            </a:lvl4pPr>
            <a:lvl5pPr algn="ctr">
              <a:defRPr sz="1275">
                <a:solidFill>
                  <a:srgbClr val="BC9B63"/>
                </a:solidFill>
              </a:defRPr>
            </a:lvl5pPr>
            <a:lvl6pPr algn="ctr">
              <a:defRPr sz="1275">
                <a:solidFill>
                  <a:srgbClr val="BC9B63"/>
                </a:solidFill>
              </a:defRPr>
            </a:lvl6pPr>
            <a:lvl7pPr algn="ctr">
              <a:defRPr sz="1275">
                <a:solidFill>
                  <a:srgbClr val="BC9B63"/>
                </a:solidFill>
              </a:defRPr>
            </a:lvl7pPr>
            <a:lvl8pPr algn="ctr">
              <a:defRPr sz="1275">
                <a:solidFill>
                  <a:srgbClr val="BC9B63"/>
                </a:solidFill>
              </a:defRPr>
            </a:lvl8pPr>
            <a:lvl9pPr algn="ctr">
              <a:defRPr sz="1275">
                <a:solidFill>
                  <a:srgbClr val="BC9B63"/>
                </a:solidFill>
              </a:defRPr>
            </a:lvl9pPr>
          </a:lstStyle>
          <a:p>
            <a:pPr algn="ctr">
              <a:defRPr sz="1275">
                <a:solidFill>
                  <a:srgbClr val="BC9B63"/>
                </a:solidFill>
              </a:defRPr>
            </a:pPr>
            <a:r>
              <a:rPr sz="1275">
                <a:solidFill>
                  <a:srgbClr val="BC9B63"/>
                </a:solidFill>
              </a:rPr>
              <a:t>www.primiziaexport.com</a:t>
            </a:r>
          </a:p>
        </p:txBody>
      </p:sp>
    </p:spTree>
    <p:extLst>
      <p:ext uri="{BB962C8B-B14F-4D97-AF65-F5344CB8AC3E}">
        <ns4:creationId val="989943128"/>
      </p:ext>
    </p:extLst>
  </p:cSld>
</p:sld>
</file>

<file path=ppt/slides/slide21.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73E935C-B563-4971-80B7-592D9E756BE4}"/>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Our producers’ stories</a:t>
            </a:r>
          </a:p>
        </p:txBody>
      </p:sp>
      <p:sp>
        <p:nvSpPr>
          <p:cNvPr id="2" name="">
            <a:extLst xmlns:a="http://schemas.openxmlformats.org/drawingml/2006/main">
              <a:ext uri="{FF2B5EF4-FFF2-40B4-BE49-F238E27FC236}">
                <a16:creationId xmlns:a16="http://schemas.microsoft.com/office/drawing/2014/main" id="{0684AD71-7152-476C-B51D-984ADD093E85}"/>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7F60ABAB-D46A-4779-A8DF-2E5A25FB007A}"/>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02</a:t>
            </a:r>
          </a:p>
        </p:txBody>
      </p:sp>
      <p:pic>
        <p:nvPicPr>
          <p:cNvPr id="4" name="">
            <a:extLst xmlns:a="http://schemas.openxmlformats.org/drawingml/2006/main">
              <a:ext uri="{FF2B5EF4-FFF2-40B4-BE49-F238E27FC236}">
                <a16:creationId xmlns:a16="http://schemas.microsoft.com/office/drawing/2014/main" id="{6091009A-E6F8-4E36-899E-325DFA385EE3}"/>
              </a:ext>
            </a:extLst>
          </p:cNvPr>
          <p:cNvPicPr>
            <a:picLocks xmlns:a="http://schemas.openxmlformats.org/drawingml/2006/main" noChangeAspect="1"/>
          </p:cNvPicPr>
          <p:nvPr/>
        </p:nvPicPr>
        <p:blipFill>
          <a:blip xmlns:r="http://schemas.openxmlformats.org/officeDocument/2006/relationships" xmlns:a="http://schemas.openxmlformats.org/drawingml/2006/main" r:embed="R925ee165c1c5469d"/>
          <a:srcRect xmlns:a="http://schemas.openxmlformats.org/drawingml/2006/main" l="25768" t="0" r="25768" b="0"/>
          <a:stretch xmlns:a="http://schemas.openxmlformats.org/drawingml/2006/main">
            <a:fillRect l="0" t="0" r="0" b="0"/>
          </a:stretch>
        </p:blipFill>
        <p:spPr>
          <a:xfrm xmlns:a="http://schemas.openxmlformats.org/drawingml/2006/main">
            <a:off x="6286500" y="0"/>
            <a:ext cx="590550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4E7FE74-7CE5-4587-A6A4-487A2E29E123}"/>
              </a:ext>
            </a:extLst>
          </p:cNvPr>
          <p:cNvSpPr>
            <a:spLocks xmlns:a="http://schemas.openxmlformats.org/drawingml/2006/main" noGrp="1"/>
          </p:cNvSpPr>
          <p:nvPr/>
        </p:nvSpPr>
        <p:spPr>
          <a:xfrm xmlns:a="http://schemas.openxmlformats.org/drawingml/2006/main">
            <a:off x="685800" y="2114550"/>
            <a:ext cx="4857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0">
                <a:solidFill>
                  <a:srgbClr val="27372E"/>
                </a:solidFill>
                <a:latin typeface="Bitstream Charter"/>
                <a:ea typeface="Bitstream Charter"/>
                <a:cs typeface="Bitstream Charter"/>
              </a:defRPr>
            </a:defPPr>
          </a:lstStyle>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Places, people</a:t>
            </a:r>
          </a:p>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and expertise</a:t>
            </a:r>
          </a:p>
        </p:txBody>
      </p:sp>
      <p:sp>
        <p:nvSpPr>
          <p:cNvPr id="6" name="">
            <a:extLst xmlns:a="http://schemas.openxmlformats.org/drawingml/2006/main">
              <a:ext uri="{FF2B5EF4-FFF2-40B4-BE49-F238E27FC236}">
                <a16:creationId xmlns:a16="http://schemas.microsoft.com/office/drawing/2014/main" id="{3AB4CA75-D8D8-4458-BA66-EADB166D530F}"/>
              </a:ext>
            </a:extLst>
          </p:cNvPr>
          <p:cNvSpPr>
            <a:spLocks xmlns:a="http://schemas.openxmlformats.org/drawingml/2006/main" noGrp="1"/>
          </p:cNvSpPr>
          <p:nvPr/>
        </p:nvSpPr>
        <p:spPr>
          <a:xfrm xmlns:a="http://schemas.openxmlformats.org/drawingml/2006/main">
            <a:off x="685800" y="3676650"/>
            <a:ext cx="46672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27372E"/>
                </a:solidFill>
                <a:latin typeface="DejaVu Sans"/>
                <a:ea typeface="DejaVu Sans"/>
                <a:cs typeface="DejaVu Sans"/>
              </a:defRPr>
            </a:defPPr>
          </a:lstStyle>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Carefully selected ingredients.</a:t>
            </a:r>
          </a:p>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Patient craftsmanship.</a:t>
            </a:r>
          </a:p>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Traditions preserved and refined over time.</a:t>
            </a:r>
          </a:p>
        </p:txBody>
      </p:sp>
    </p:spTree>
    <p:extLst>
      <p:ext uri="{BB962C8B-B14F-4D97-AF65-F5344CB8AC3E}">
        <p14:creationId xmlns:p14="http://schemas.microsoft.com/office/powerpoint/2010/main" val="803169295"/>
      </p:ext>
    </p:extLst>
  </p:cSld>
</p:sld>
</file>

<file path=ppt/slides/slide22.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2BC0BBE-D45E-4050-BFB8-8C43B7D897CE}"/>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The venture</a:t>
            </a:r>
          </a:p>
        </p:txBody>
      </p:sp>
      <p:sp>
        <p:nvSpPr>
          <p:cNvPr id="2" name="">
            <a:extLst xmlns:a="http://schemas.openxmlformats.org/drawingml/2006/main">
              <a:ext uri="{FF2B5EF4-FFF2-40B4-BE49-F238E27FC236}">
                <a16:creationId xmlns:a16="http://schemas.microsoft.com/office/drawing/2014/main" id="{E7C8197D-73A3-41FE-B64C-8F0DC1BD91D8}"/>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C9B63"/>
                </a:solidFill>
                <a:latin typeface="DejaVu Sans"/>
                <a:ea typeface="DejaVu Sans"/>
                <a:cs typeface="DejaVu Sans"/>
              </a:defRPr>
            </a:defPPr>
          </a:lstStyle>
          <a:p xmlns:a="http://schemas.openxmlformats.org/drawingml/2006/main">
            <a:pPr>
              <a:defRPr sz="1275" b="1">
                <a:solidFill>
                  <a:srgbClr val="BC9B63"/>
                </a:solidFill>
                <a:latin typeface="DejaVu Sans"/>
                <a:ea typeface="DejaVu Sans"/>
                <a:cs typeface="DejaVu Sans"/>
              </a:defRPr>
            </a:pPr>
            <a:r>
              <a:rPr sz="1275" b="1">
                <a:solidFill>
                  <a:srgbClr val="BC9B63"/>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57A05CC3-B131-4CD1-891B-1F6C47440CB9}"/>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03</a:t>
            </a:r>
          </a:p>
        </p:txBody>
      </p:sp>
      <p:sp>
        <p:nvSpPr>
          <p:cNvPr id="4" name="">
            <a:extLst xmlns:a="http://schemas.openxmlformats.org/drawingml/2006/main">
              <a:ext uri="{FF2B5EF4-FFF2-40B4-BE49-F238E27FC236}">
                <a16:creationId xmlns:a16="http://schemas.microsoft.com/office/drawing/2014/main" id="{E03D89FC-45B8-415A-BCFC-26C3655C2E60}"/>
              </a:ext>
            </a:extLst>
          </p:cNvPr>
          <p:cNvSpPr>
            <a:spLocks xmlns:a="http://schemas.openxmlformats.org/drawingml/2006/main" noGrp="1"/>
          </p:cNvSpPr>
          <p:nvPr/>
        </p:nvSpPr>
        <p:spPr>
          <a:xfrm xmlns:a="http://schemas.openxmlformats.org/drawingml/2006/main">
            <a:off x="685800" y="2019300"/>
            <a:ext cx="105727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75" b="0">
                <a:solidFill>
                  <a:srgbClr val="F5F1E8"/>
                </a:solidFill>
                <a:latin typeface="Bitstream Charter"/>
                <a:ea typeface="Bitstream Charter"/>
                <a:cs typeface="Bitstream Charter"/>
              </a:defRPr>
            </a:defPPr>
          </a:lstStyle>
          <a:p xmlns:a="http://schemas.openxmlformats.org/drawingml/2006/main">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Connecting exceptional producers</a:t>
            </a:r>
          </a:p>
          <a:p xmlns:a="http://schemas.openxmlformats.org/drawingml/2006/main">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with food professionals worldwide</a:t>
            </a:r>
          </a:p>
        </p:txBody>
      </p:sp>
      <p:sp>
        <p:nvSpPr>
          <p:cNvPr id="5" name="">
            <a:extLst xmlns:a="http://schemas.openxmlformats.org/drawingml/2006/main">
              <a:ext uri="{FF2B5EF4-FFF2-40B4-BE49-F238E27FC236}">
                <a16:creationId xmlns:a16="http://schemas.microsoft.com/office/drawing/2014/main" id="{F564EA38-9621-4B3D-B2E8-04772ECFC2F3}"/>
              </a:ext>
            </a:extLst>
          </p:cNvPr>
          <p:cNvSpPr>
            <a:spLocks xmlns:a="http://schemas.openxmlformats.org/drawingml/2006/main" noGrp="1"/>
          </p:cNvSpPr>
          <p:nvPr/>
        </p:nvSpPr>
        <p:spPr>
          <a:xfrm xmlns:a="http://schemas.openxmlformats.org/drawingml/2006/main">
            <a:off x="685800" y="3981450"/>
            <a:ext cx="9620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F5F1E8"/>
                </a:solidFill>
                <a:latin typeface="DejaVu Sans"/>
                <a:ea typeface="DejaVu Sans"/>
                <a:cs typeface="DejaVu Sans"/>
              </a:defRPr>
            </a:defPPr>
          </a:lstStyle>
          <a:p xmlns:a="http://schemas.openxmlformats.org/drawingml/2006/main">
            <a:pPr>
              <a:defRPr sz="2250" b="0">
                <a:solidFill>
                  <a:srgbClr val="F5F1E8"/>
                </a:solidFill>
                <a:latin typeface="DejaVu Sans"/>
                <a:ea typeface="DejaVu Sans"/>
                <a:cs typeface="DejaVu Sans"/>
              </a:defRPr>
            </a:pPr>
            <a:r>
              <a:rPr sz="2250" b="0">
                <a:solidFill>
                  <a:srgbClr val="F5F1E8"/>
                </a:solidFill>
                <a:latin typeface="DejaVu Sans"/>
                <a:ea typeface="DejaVu Sans"/>
                <a:cs typeface="DejaVu Sans"/>
              </a:rPr>
              <a:t>We select distinctive products, including those honoured with prestigious awards, and develop their international presence through distributors who know their markets.</a:t>
            </a:r>
          </a:p>
        </p:txBody>
      </p:sp>
    </p:spTree>
    <p:extLst>
      <p:ext uri="{BB962C8B-B14F-4D97-AF65-F5344CB8AC3E}">
        <p14:creationId xmlns:p14="http://schemas.microsoft.com/office/powerpoint/2010/main" val="1889145287"/>
      </p:ext>
    </p:extLst>
  </p:cSld>
</p:sld>
</file>

<file path=ppt/slides/slide23.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560D1D6-23E0-4242-96B6-18ECC8EAF260}"/>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Our approach to excellence</a:t>
            </a:r>
          </a:p>
        </p:txBody>
      </p:sp>
      <p:sp>
        <p:nvSpPr>
          <p:cNvPr id="2" name="">
            <a:extLst xmlns:a="http://schemas.openxmlformats.org/drawingml/2006/main">
              <a:ext uri="{FF2B5EF4-FFF2-40B4-BE49-F238E27FC236}">
                <a16:creationId xmlns:a16="http://schemas.microsoft.com/office/drawing/2014/main" id="{5F899744-F8DE-4A7C-A2D3-4B0472C26F04}"/>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9B4D58F9-0E1E-4CB4-841A-C9096D01E433}"/>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04</a:t>
            </a:r>
          </a:p>
        </p:txBody>
      </p:sp>
      <p:sp>
        <p:nvSpPr>
          <p:cNvPr id="4" name="">
            <a:extLst xmlns:a="http://schemas.openxmlformats.org/drawingml/2006/main">
              <a:ext uri="{FF2B5EF4-FFF2-40B4-BE49-F238E27FC236}">
                <a16:creationId xmlns:a16="http://schemas.microsoft.com/office/drawing/2014/main" id="{8914EE61-8450-47D1-975C-F30D5375B53B}"/>
              </a:ext>
            </a:extLst>
          </p:cNvPr>
          <p:cNvSpPr>
            <a:spLocks xmlns:a="http://schemas.openxmlformats.org/drawingml/2006/main" noGrp="1"/>
          </p:cNvSpPr>
          <p:nvPr/>
        </p:nvSpPr>
        <p:spPr>
          <a:xfrm xmlns:a="http://schemas.openxmlformats.org/drawingml/2006/main">
            <a:off x="685800" y="2038350"/>
            <a:ext cx="10382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0">
                <a:solidFill>
                  <a:srgbClr val="27372E"/>
                </a:solidFill>
                <a:latin typeface="Bitstream Charter"/>
                <a:ea typeface="Bitstream Charter"/>
                <a:cs typeface="Bitstream Charter"/>
              </a:defRPr>
            </a:defPPr>
          </a:lstStyle>
          <a:p xmlns:a="http://schemas.openxmlformats.org/drawingml/2006/main">
            <a:pPr>
              <a:defRPr sz="3225" b="0">
                <a:solidFill>
                  <a:srgbClr val="27372E"/>
                </a:solidFill>
                <a:latin typeface="Bitstream Charter"/>
                <a:ea typeface="Bitstream Charter"/>
                <a:cs typeface="Bitstream Charter"/>
              </a:defRPr>
            </a:pPr>
            <a:r>
              <a:rPr sz="3225" b="0">
                <a:solidFill>
                  <a:srgbClr val="27372E"/>
                </a:solidFill>
                <a:latin typeface="Bitstream Charter"/>
                <a:ea typeface="Bitstream Charter"/>
                <a:cs typeface="Bitstream Charter"/>
              </a:rPr>
              <a:t>Our pricing reflects the value of our products and supports their competitiveness in international markets.</a:t>
            </a:r>
          </a:p>
        </p:txBody>
      </p:sp>
      <p:sp>
        <p:nvSpPr>
          <p:cNvPr id="5" name="">
            <a:extLst xmlns:a="http://schemas.openxmlformats.org/drawingml/2006/main">
              <a:ext uri="{FF2B5EF4-FFF2-40B4-BE49-F238E27FC236}">
                <a16:creationId xmlns:a16="http://schemas.microsoft.com/office/drawing/2014/main" id="{01E26243-2FBC-43BD-BF34-6283A1FD7F54}"/>
              </a:ext>
            </a:extLst>
          </p:cNvPr>
          <p:cNvSpPr>
            <a:spLocks xmlns:a="http://schemas.openxmlformats.org/drawingml/2006/main" noGrp="1"/>
          </p:cNvSpPr>
          <p:nvPr/>
        </p:nvSpPr>
        <p:spPr>
          <a:xfrm xmlns:a="http://schemas.openxmlformats.org/drawingml/2006/main">
            <a:off x="685800" y="4724400"/>
            <a:ext cx="102870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27372E"/>
                </a:solidFill>
                <a:latin typeface="DejaVu Sans"/>
                <a:ea typeface="DejaVu Sans"/>
                <a:cs typeface="DejaVu Sans"/>
              </a:defRPr>
            </a:defPPr>
          </a:lstStyle>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It recognises producers’ work and allows commercial partners to earn a sustainable margin. Awards guide our selection. Taste, quality and service deliver on the promise.</a:t>
            </a:r>
          </a:p>
        </p:txBody>
      </p:sp>
    </p:spTree>
    <p:extLst>
      <p:ext uri="{BB962C8B-B14F-4D97-AF65-F5344CB8AC3E}">
        <p14:creationId xmlns:p14="http://schemas.microsoft.com/office/powerpoint/2010/main" val="532532097"/>
      </p:ext>
    </p:extLst>
  </p:cSld>
</p:sld>
</file>

<file path=ppt/slides/slide24.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7FD46A1-5B7E-42E8-B2D1-E3FF4939F68F}"/>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High-end range</a:t>
            </a:r>
          </a:p>
        </p:txBody>
      </p:sp>
      <p:sp>
        <p:nvSpPr>
          <p:cNvPr id="2" name="">
            <a:extLst xmlns:a="http://schemas.openxmlformats.org/drawingml/2006/main">
              <a:ext uri="{FF2B5EF4-FFF2-40B4-BE49-F238E27FC236}">
                <a16:creationId xmlns:a16="http://schemas.microsoft.com/office/drawing/2014/main" id="{8085AE37-E27A-4ADF-9709-51F2F94796B2}"/>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A77303EC-B7B1-4B90-88F3-8251AD07EE5E}"/>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05</a:t>
            </a:r>
          </a:p>
        </p:txBody>
      </p:sp>
      <p:pic>
        <p:nvPicPr>
          <p:cNvPr id="4" name="">
            <a:extLst xmlns:a="http://schemas.openxmlformats.org/drawingml/2006/main">
              <a:ext uri="{FF2B5EF4-FFF2-40B4-BE49-F238E27FC236}">
                <a16:creationId xmlns:a16="http://schemas.microsoft.com/office/drawing/2014/main" id="{8A6CA5F7-EB58-45C2-B5C8-90AAF16F3AF6}"/>
              </a:ext>
            </a:extLst>
          </p:cNvPr>
          <p:cNvPicPr>
            <a:picLocks xmlns:a="http://schemas.openxmlformats.org/drawingml/2006/main" noChangeAspect="1"/>
          </p:cNvPicPr>
          <p:nvPr/>
        </p:nvPicPr>
        <p:blipFill>
          <a:blip xmlns:r="http://schemas.openxmlformats.org/officeDocument/2006/relationships" xmlns:a="http://schemas.openxmlformats.org/drawingml/2006/main" r:embed="R57bc039585e24cac"/>
          <a:srcRect xmlns:a="http://schemas.openxmlformats.org/drawingml/2006/main" l="26159" t="0" r="26159" b="0"/>
          <a:stretch xmlns:a="http://schemas.openxmlformats.org/drawingml/2006/main">
            <a:fillRect l="0" t="0" r="0" b="0"/>
          </a:stretch>
        </p:blipFill>
        <p:spPr>
          <a:xfrm xmlns:a="http://schemas.openxmlformats.org/drawingml/2006/main">
            <a:off x="6381750" y="0"/>
            <a:ext cx="581025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7EF466A-E7CE-496A-8061-8B6107DFDB6C}"/>
              </a:ext>
            </a:extLst>
          </p:cNvPr>
          <p:cNvSpPr>
            <a:spLocks xmlns:a="http://schemas.openxmlformats.org/drawingml/2006/main" noGrp="1"/>
          </p:cNvSpPr>
          <p:nvPr/>
        </p:nvSpPr>
        <p:spPr>
          <a:xfrm xmlns:a="http://schemas.openxmlformats.org/drawingml/2006/main">
            <a:off x="685800" y="2124075"/>
            <a:ext cx="4953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0">
                <a:solidFill>
                  <a:srgbClr val="27372E"/>
                </a:solidFill>
                <a:latin typeface="Bitstream Charter"/>
                <a:ea typeface="Bitstream Charter"/>
                <a:cs typeface="Bitstream Charter"/>
              </a:defRPr>
            </a:defPPr>
          </a:lstStyle>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Fine dining, hotels</a:t>
            </a:r>
          </a:p>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and distinguished delicatessens</a:t>
            </a:r>
          </a:p>
        </p:txBody>
      </p:sp>
      <p:sp>
        <p:nvSpPr>
          <p:cNvPr id="6" name="">
            <a:extLst xmlns:a="http://schemas.openxmlformats.org/drawingml/2006/main">
              <a:ext uri="{FF2B5EF4-FFF2-40B4-BE49-F238E27FC236}">
                <a16:creationId xmlns:a16="http://schemas.microsoft.com/office/drawing/2014/main" id="{8D28599F-003A-4069-B2BE-9AE593E2E30A}"/>
              </a:ext>
            </a:extLst>
          </p:cNvPr>
          <p:cNvSpPr>
            <a:spLocks xmlns:a="http://schemas.openxmlformats.org/drawingml/2006/main" noGrp="1"/>
          </p:cNvSpPr>
          <p:nvPr/>
        </p:nvSpPr>
        <p:spPr>
          <a:xfrm xmlns:a="http://schemas.openxmlformats.org/drawingml/2006/main">
            <a:off x="685800" y="3676650"/>
            <a:ext cx="4905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Distinctive specialities and selected producers that enrich a menu, a wine list or a gourmet assortment.</a:t>
            </a:r>
          </a:p>
        </p:txBody>
      </p:sp>
    </p:spTree>
    <p:extLst>
      <p:ext uri="{BB962C8B-B14F-4D97-AF65-F5344CB8AC3E}">
        <p14:creationId xmlns:p14="http://schemas.microsoft.com/office/powerpoint/2010/main" val="338655477"/>
      </p:ext>
    </p:extLst>
  </p:cSld>
</p:sld>
</file>

<file path=ppt/slides/slide25.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93A72C2-133C-4280-A277-F63656EF4825}"/>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Premium retail range</a:t>
            </a:r>
          </a:p>
        </p:txBody>
      </p:sp>
      <p:sp>
        <p:nvSpPr>
          <p:cNvPr id="2" name="">
            <a:extLst xmlns:a="http://schemas.openxmlformats.org/drawingml/2006/main">
              <a:ext uri="{FF2B5EF4-FFF2-40B4-BE49-F238E27FC236}">
                <a16:creationId xmlns:a16="http://schemas.microsoft.com/office/drawing/2014/main" id="{5E13BD1D-9949-49AE-92D6-CE6F0207DD91}"/>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83FEA68A-DF0D-4ADF-99F2-9C8746789032}"/>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06</a:t>
            </a:r>
          </a:p>
        </p:txBody>
      </p:sp>
      <p:pic>
        <p:nvPicPr>
          <p:cNvPr id="4" name="">
            <a:extLst xmlns:a="http://schemas.openxmlformats.org/drawingml/2006/main">
              <a:ext uri="{FF2B5EF4-FFF2-40B4-BE49-F238E27FC236}">
                <a16:creationId xmlns:a16="http://schemas.microsoft.com/office/drawing/2014/main" id="{A47C087C-F0F9-473A-8208-C600A8C08B86}"/>
              </a:ext>
            </a:extLst>
          </p:cNvPr>
          <p:cNvPicPr>
            <a:picLocks xmlns:a="http://schemas.openxmlformats.org/drawingml/2006/main" noChangeAspect="1"/>
          </p:cNvPicPr>
          <p:nvPr/>
        </p:nvPicPr>
        <p:blipFill>
          <a:blip xmlns:r="http://schemas.openxmlformats.org/officeDocument/2006/relationships" xmlns:a="http://schemas.openxmlformats.org/drawingml/2006/main" r:embed="Rd6a25271091b4754"/>
          <a:srcRect xmlns:a="http://schemas.openxmlformats.org/drawingml/2006/main" l="26159" t="0" r="26159" b="0"/>
          <a:stretch xmlns:a="http://schemas.openxmlformats.org/drawingml/2006/main">
            <a:fillRect l="0" t="0" r="0" b="0"/>
          </a:stretch>
        </p:blipFill>
        <p:spPr>
          <a:xfrm xmlns:a="http://schemas.openxmlformats.org/drawingml/2006/main">
            <a:off x="6381750" y="0"/>
            <a:ext cx="581025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7778A11-2F13-49FA-8307-543EAB1EA075}"/>
              </a:ext>
            </a:extLst>
          </p:cNvPr>
          <p:cNvSpPr>
            <a:spLocks xmlns:a="http://schemas.openxmlformats.org/drawingml/2006/main" noGrp="1"/>
          </p:cNvSpPr>
          <p:nvPr/>
        </p:nvSpPr>
        <p:spPr>
          <a:xfrm xmlns:a="http://schemas.openxmlformats.org/drawingml/2006/main">
            <a:off x="685800" y="2124075"/>
            <a:ext cx="4905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925" b="0">
                <a:solidFill>
                  <a:srgbClr val="27372E"/>
                </a:solidFill>
                <a:latin typeface="Bitstream Charter"/>
                <a:ea typeface="Bitstream Charter"/>
                <a:cs typeface="Bitstream Charter"/>
              </a:defRPr>
            </a:defPPr>
          </a:lstStyle>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Quality that stands out</a:t>
            </a:r>
          </a:p>
          <a:p xmlns:a="http://schemas.openxmlformats.org/drawingml/2006/main">
            <a:pPr>
              <a:defRPr sz="2925" b="0">
                <a:solidFill>
                  <a:srgbClr val="27372E"/>
                </a:solidFill>
                <a:latin typeface="Bitstream Charter"/>
                <a:ea typeface="Bitstream Charter"/>
                <a:cs typeface="Bitstream Charter"/>
              </a:defRPr>
            </a:pPr>
            <a:r>
              <a:rPr sz="2925" b="0">
                <a:solidFill>
                  <a:srgbClr val="27372E"/>
                </a:solidFill>
                <a:latin typeface="Bitstream Charter"/>
                <a:ea typeface="Bitstream Charter"/>
                <a:cs typeface="Bitstream Charter"/>
              </a:rPr>
              <a:t>on the shelf</a:t>
            </a:r>
          </a:p>
        </p:txBody>
      </p:sp>
      <p:sp>
        <p:nvSpPr>
          <p:cNvPr id="6" name="">
            <a:extLst xmlns:a="http://schemas.openxmlformats.org/drawingml/2006/main">
              <a:ext uri="{FF2B5EF4-FFF2-40B4-BE49-F238E27FC236}">
                <a16:creationId xmlns:a16="http://schemas.microsoft.com/office/drawing/2014/main" id="{78254664-A7A3-443D-836A-4CF7B5755860}"/>
              </a:ext>
            </a:extLst>
          </p:cNvPr>
          <p:cNvSpPr>
            <a:spLocks xmlns:a="http://schemas.openxmlformats.org/drawingml/2006/main" noGrp="1"/>
          </p:cNvSpPr>
          <p:nvPr/>
        </p:nvSpPr>
        <p:spPr>
          <a:xfrm xmlns:a="http://schemas.openxmlformats.org/drawingml/2006/main">
            <a:off x="685800" y="3676650"/>
            <a:ext cx="4905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For supermarkets and similar channels: practical formats, carefully designed packaging and reliable supply, offering compelling value for money.</a:t>
            </a:r>
          </a:p>
        </p:txBody>
      </p:sp>
    </p:spTree>
    <p:extLst>
      <p:ext uri="{BB962C8B-B14F-4D97-AF65-F5344CB8AC3E}">
        <p14:creationId xmlns:p14="http://schemas.microsoft.com/office/powerpoint/2010/main" val="1183732633"/>
      </p:ext>
    </p:extLst>
  </p:cSld>
</p:sld>
</file>

<file path=ppt/slides/slide26.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222F9BC-2565-4250-BD33-DEFCC9BE0760}"/>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Italian roots, international presence</a:t>
            </a:r>
          </a:p>
        </p:txBody>
      </p:sp>
      <p:sp>
        <p:nvSpPr>
          <p:cNvPr id="2" name="">
            <a:extLst xmlns:a="http://schemas.openxmlformats.org/drawingml/2006/main">
              <a:ext uri="{FF2B5EF4-FFF2-40B4-BE49-F238E27FC236}">
                <a16:creationId xmlns:a16="http://schemas.microsoft.com/office/drawing/2014/main" id="{D53F4227-C996-4C5B-928B-6EB4EDFD6062}"/>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BC9B63"/>
                </a:solidFill>
                <a:latin typeface="DejaVu Sans"/>
                <a:ea typeface="DejaVu Sans"/>
                <a:cs typeface="DejaVu Sans"/>
              </a:defRPr>
            </a:defPPr>
          </a:lstStyle>
          <a:p xmlns:a="http://schemas.openxmlformats.org/drawingml/2006/main">
            <a:pPr>
              <a:defRPr sz="1275" b="1">
                <a:solidFill>
                  <a:srgbClr val="BC9B63"/>
                </a:solidFill>
                <a:latin typeface="DejaVu Sans"/>
                <a:ea typeface="DejaVu Sans"/>
                <a:cs typeface="DejaVu Sans"/>
              </a:defRPr>
            </a:pPr>
            <a:r>
              <a:rPr sz="1275" b="1">
                <a:solidFill>
                  <a:srgbClr val="BC9B63"/>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902163D0-A727-43AC-93A2-F85536FEAAD8}"/>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07</a:t>
            </a:r>
          </a:p>
        </p:txBody>
      </p:sp>
      <p:sp>
        <p:nvSpPr>
          <p:cNvPr id="4" name="">
            <a:extLst xmlns:a="http://schemas.openxmlformats.org/drawingml/2006/main">
              <a:ext uri="{FF2B5EF4-FFF2-40B4-BE49-F238E27FC236}">
                <a16:creationId xmlns:a16="http://schemas.microsoft.com/office/drawing/2014/main" id="{3BA11CAA-A139-4D7D-B2D1-9171DB15F691}"/>
              </a:ext>
            </a:extLst>
          </p:cNvPr>
          <p:cNvSpPr>
            <a:spLocks xmlns:a="http://schemas.openxmlformats.org/drawingml/2006/main" noGrp="1"/>
          </p:cNvSpPr>
          <p:nvPr/>
        </p:nvSpPr>
        <p:spPr>
          <a:xfrm xmlns:a="http://schemas.openxmlformats.org/drawingml/2006/main">
            <a:off x="685800" y="200025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0">
                <a:solidFill>
                  <a:srgbClr val="F5F1E8"/>
                </a:solidFill>
                <a:latin typeface="Bitstream Charter"/>
                <a:ea typeface="Bitstream Charter"/>
                <a:cs typeface="Bitstream Charter"/>
              </a:defRPr>
            </a:defPPr>
          </a:lstStyle>
          <a:p xmlns:a="http://schemas.openxmlformats.org/drawingml/2006/main">
            <a:pPr>
              <a:defRPr sz="3600" b="0">
                <a:solidFill>
                  <a:srgbClr val="F5F1E8"/>
                </a:solidFill>
                <a:latin typeface="Bitstream Charter"/>
                <a:ea typeface="Bitstream Charter"/>
                <a:cs typeface="Bitstream Charter"/>
              </a:defRPr>
            </a:pPr>
            <a:r>
              <a:rPr sz="3600" b="0">
                <a:solidFill>
                  <a:srgbClr val="F5F1E8"/>
                </a:solidFill>
                <a:latin typeface="Bitstream Charter"/>
                <a:ea typeface="Bitstream Charter"/>
                <a:cs typeface="Bitstream Charter"/>
              </a:rPr>
              <a:t>A distributor network</a:t>
            </a:r>
          </a:p>
          <a:p xmlns:a="http://schemas.openxmlformats.org/drawingml/2006/main">
            <a:pPr>
              <a:defRPr sz="3600" b="0">
                <a:solidFill>
                  <a:srgbClr val="F5F1E8"/>
                </a:solidFill>
                <a:latin typeface="Bitstream Charter"/>
                <a:ea typeface="Bitstream Charter"/>
                <a:cs typeface="Bitstream Charter"/>
              </a:defRPr>
            </a:pPr>
            <a:r>
              <a:rPr sz="3600" b="0">
                <a:solidFill>
                  <a:srgbClr val="F5F1E8"/>
                </a:solidFill>
                <a:latin typeface="Bitstream Charter"/>
                <a:ea typeface="Bitstream Charter"/>
                <a:cs typeface="Bitstream Charter"/>
              </a:rPr>
              <a:t>across world markets</a:t>
            </a:r>
          </a:p>
        </p:txBody>
      </p:sp>
      <p:sp>
        <p:nvSpPr>
          <p:cNvPr id="5" name="">
            <a:extLst xmlns:a="http://schemas.openxmlformats.org/drawingml/2006/main">
              <a:ext uri="{FF2B5EF4-FFF2-40B4-BE49-F238E27FC236}">
                <a16:creationId xmlns:a16="http://schemas.microsoft.com/office/drawing/2014/main" id="{382247F8-0721-46F1-9A86-E41AB9AE1F2E}"/>
              </a:ext>
            </a:extLst>
          </p:cNvPr>
          <p:cNvSpPr>
            <a:spLocks xmlns:a="http://schemas.openxmlformats.org/drawingml/2006/main" noGrp="1"/>
          </p:cNvSpPr>
          <p:nvPr/>
        </p:nvSpPr>
        <p:spPr>
          <a:xfrm xmlns:a="http://schemas.openxmlformats.org/drawingml/2006/main">
            <a:off x="685800" y="3714750"/>
            <a:ext cx="10001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F5F1E8"/>
                </a:solidFill>
                <a:latin typeface="DejaVu Sans"/>
                <a:ea typeface="DejaVu Sans"/>
                <a:cs typeface="DejaVu Sans"/>
              </a:defRPr>
            </a:defPPr>
          </a:lstStyle>
          <a:p xmlns:a="http://schemas.openxmlformats.org/drawingml/2006/main">
            <a:pPr>
              <a:defRPr sz="2250" b="0">
                <a:solidFill>
                  <a:srgbClr val="F5F1E8"/>
                </a:solidFill>
                <a:latin typeface="DejaVu Sans"/>
                <a:ea typeface="DejaVu Sans"/>
                <a:cs typeface="DejaVu Sans"/>
              </a:defRPr>
            </a:pPr>
            <a:r>
              <a:rPr sz="2250" b="0">
                <a:solidFill>
                  <a:srgbClr val="F5F1E8"/>
                </a:solidFill>
                <a:latin typeface="DejaVu Sans"/>
                <a:ea typeface="DejaVu Sans"/>
                <a:cs typeface="DejaVu Sans"/>
              </a:rPr>
              <a:t>Local partners help select the products, formats and consumption occasions best suited to each market.</a:t>
            </a:r>
          </a:p>
        </p:txBody>
      </p:sp>
      <p:sp>
        <p:nvSpPr>
          <p:cNvPr id="6" name="">
            <a:extLst xmlns:a="http://schemas.openxmlformats.org/drawingml/2006/main">
              <a:ext uri="{FF2B5EF4-FFF2-40B4-BE49-F238E27FC236}">
                <a16:creationId xmlns:a16="http://schemas.microsoft.com/office/drawing/2014/main" id="{1C786A3C-760D-46DB-80F4-7707EC406797}"/>
              </a:ext>
            </a:extLst>
          </p:cNvPr>
          <p:cNvSpPr>
            <a:spLocks xmlns:a="http://schemas.openxmlformats.org/drawingml/2006/main" noGrp="1"/>
          </p:cNvSpPr>
          <p:nvPr/>
        </p:nvSpPr>
        <p:spPr>
          <a:xfrm xmlns:a="http://schemas.openxmlformats.org/drawingml/2006/main">
            <a:off x="685800" y="5095875"/>
            <a:ext cx="10001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F5F1E8"/>
                </a:solidFill>
                <a:latin typeface="DejaVu Sans"/>
                <a:ea typeface="DejaVu Sans"/>
                <a:cs typeface="DejaVu Sans"/>
              </a:defRPr>
            </a:defPPr>
          </a:lstStyle>
          <a:p xmlns:a="http://schemas.openxmlformats.org/drawingml/2006/main">
            <a:pPr>
              <a:defRPr sz="2100" b="0">
                <a:solidFill>
                  <a:srgbClr val="F5F1E8"/>
                </a:solidFill>
                <a:latin typeface="DejaVu Sans"/>
                <a:ea typeface="DejaVu Sans"/>
                <a:cs typeface="DejaVu Sans"/>
              </a:defRPr>
            </a:pPr>
            <a:r>
              <a:rPr sz="2100" b="0">
                <a:solidFill>
                  <a:srgbClr val="F5F1E8"/>
                </a:solidFill>
                <a:latin typeface="DejaVu Sans"/>
                <a:ea typeface="DejaVu Sans"/>
                <a:cs typeface="DejaVu Sans"/>
              </a:rPr>
              <a:t>Joint development plans, product training and support in building assortments.</a:t>
            </a:r>
          </a:p>
        </p:txBody>
      </p:sp>
    </p:spTree>
    <p:extLst>
      <p:ext uri="{BB962C8B-B14F-4D97-AF65-F5344CB8AC3E}">
        <p14:creationId xmlns:p14="http://schemas.microsoft.com/office/powerpoint/2010/main" val="1505211157"/>
      </p:ext>
    </p:extLst>
  </p:cSld>
</p:sld>
</file>

<file path=ppt/slides/slide27.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32BDEC4-0E81-4A17-BB5A-19D084A095A1}"/>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A single point of contact</a:t>
            </a:r>
          </a:p>
        </p:txBody>
      </p:sp>
      <p:sp>
        <p:nvSpPr>
          <p:cNvPr id="2" name="">
            <a:extLst xmlns:a="http://schemas.openxmlformats.org/drawingml/2006/main">
              <a:ext uri="{FF2B5EF4-FFF2-40B4-BE49-F238E27FC236}">
                <a16:creationId xmlns:a16="http://schemas.microsoft.com/office/drawing/2014/main" id="{D7D0F28D-D45C-4B43-88EA-9F8C703AC608}"/>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3ED37792-0159-4648-980F-7CE02D7CDE38}"/>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08</a:t>
            </a:r>
          </a:p>
        </p:txBody>
      </p:sp>
      <p:sp>
        <p:nvSpPr>
          <p:cNvPr id="4" name="">
            <a:extLst xmlns:a="http://schemas.openxmlformats.org/drawingml/2006/main">
              <a:ext uri="{FF2B5EF4-FFF2-40B4-BE49-F238E27FC236}">
                <a16:creationId xmlns:a16="http://schemas.microsoft.com/office/drawing/2014/main" id="{E4B2E539-855A-4200-ADF1-0CB59583668B}"/>
              </a:ext>
            </a:extLst>
          </p:cNvPr>
          <p:cNvSpPr>
            <a:spLocks xmlns:a="http://schemas.openxmlformats.org/drawingml/2006/main" noGrp="1"/>
          </p:cNvSpPr>
          <p:nvPr/>
        </p:nvSpPr>
        <p:spPr>
          <a:xfrm xmlns:a="http://schemas.openxmlformats.org/drawingml/2006/main">
            <a:off x="685800" y="1971675"/>
            <a:ext cx="104775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0">
                <a:solidFill>
                  <a:srgbClr val="27372E"/>
                </a:solidFill>
                <a:latin typeface="Bitstream Charter"/>
                <a:ea typeface="Bitstream Charter"/>
                <a:cs typeface="Bitstream Charter"/>
              </a:defRPr>
            </a:defPPr>
          </a:lstStyle>
          <a:p xmlns:a="http://schemas.openxmlformats.org/drawingml/2006/main">
            <a:pPr>
              <a:defRPr sz="3600" b="0">
                <a:solidFill>
                  <a:srgbClr val="27372E"/>
                </a:solidFill>
                <a:latin typeface="Bitstream Charter"/>
                <a:ea typeface="Bitstream Charter"/>
                <a:cs typeface="Bitstream Charter"/>
              </a:defRPr>
            </a:pPr>
            <a:r>
              <a:rPr sz="3600" b="0">
                <a:solidFill>
                  <a:srgbClr val="27372E"/>
                </a:solidFill>
                <a:latin typeface="Bitstream Charter"/>
                <a:ea typeface="Bitstream Charter"/>
                <a:cs typeface="Bitstream Charter"/>
              </a:rPr>
              <a:t>Selected producers.</a:t>
            </a:r>
          </a:p>
          <a:p xmlns:a="http://schemas.openxmlformats.org/drawingml/2006/main">
            <a:pPr>
              <a:defRPr sz="3600" b="0">
                <a:solidFill>
                  <a:srgbClr val="27372E"/>
                </a:solidFill>
                <a:latin typeface="Bitstream Charter"/>
                <a:ea typeface="Bitstream Charter"/>
                <a:cs typeface="Bitstream Charter"/>
              </a:defRPr>
            </a:pPr>
            <a:r>
              <a:rPr sz="3600" b="0">
                <a:solidFill>
                  <a:srgbClr val="27372E"/>
                </a:solidFill>
                <a:latin typeface="Bitstream Charter"/>
                <a:ea typeface="Bitstream Charter"/>
                <a:cs typeface="Bitstream Charter"/>
              </a:rPr>
              <a:t>Simpler purchasing.</a:t>
            </a:r>
          </a:p>
        </p:txBody>
      </p:sp>
      <p:sp>
        <p:nvSpPr>
          <p:cNvPr id="5" name="">
            <a:extLst xmlns:a="http://schemas.openxmlformats.org/drawingml/2006/main">
              <a:ext uri="{FF2B5EF4-FFF2-40B4-BE49-F238E27FC236}">
                <a16:creationId xmlns:a16="http://schemas.microsoft.com/office/drawing/2014/main" id="{7B8273E6-08F8-4CF8-B010-C3FED69C1037}"/>
              </a:ext>
            </a:extLst>
          </p:cNvPr>
          <p:cNvSpPr>
            <a:spLocks xmlns:a="http://schemas.openxmlformats.org/drawingml/2006/main" noGrp="1"/>
          </p:cNvSpPr>
          <p:nvPr/>
        </p:nvSpPr>
        <p:spPr>
          <a:xfrm xmlns:a="http://schemas.openxmlformats.org/drawingml/2006/main">
            <a:off x="685800" y="3762375"/>
            <a:ext cx="1038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27372E"/>
                </a:solidFill>
                <a:latin typeface="DejaVu Sans"/>
                <a:ea typeface="DejaVu Sans"/>
                <a:cs typeface="DejaVu Sans"/>
              </a:defRPr>
            </a:defPPr>
          </a:lstStyle>
          <a:p xmlns:a="http://schemas.openxmlformats.org/drawingml/2006/main">
            <a:pPr>
              <a:defRPr sz="2250" b="0">
                <a:solidFill>
                  <a:srgbClr val="27372E"/>
                </a:solidFill>
                <a:latin typeface="DejaVu Sans"/>
                <a:ea typeface="DejaVu Sans"/>
                <a:cs typeface="DejaVu Sans"/>
              </a:defRPr>
            </a:pPr>
            <a:r>
              <a:rPr sz="2250" b="0">
                <a:solidFill>
                  <a:srgbClr val="27372E"/>
                </a:solidFill>
                <a:latin typeface="DejaVu Sans"/>
                <a:ea typeface="DejaVu Sans"/>
                <a:cs typeface="DejaVu Sans"/>
              </a:rPr>
              <a:t>Coordinated orders, documentation and shipments make it easier to access a diverse and distinctive product selection reliably.</a:t>
            </a:r>
          </a:p>
        </p:txBody>
      </p:sp>
      <p:sp>
        <p:nvSpPr>
          <p:cNvPr id="6" name="">
            <a:extLst xmlns:a="http://schemas.openxmlformats.org/drawingml/2006/main">
              <a:ext uri="{FF2B5EF4-FFF2-40B4-BE49-F238E27FC236}">
                <a16:creationId xmlns:a16="http://schemas.microsoft.com/office/drawing/2014/main" id="{3DC0129A-FC4D-4CF5-A619-31F6FAB1F3EA}"/>
              </a:ext>
            </a:extLst>
          </p:cNvPr>
          <p:cNvSpPr>
            <a:spLocks xmlns:a="http://schemas.openxmlformats.org/drawingml/2006/main" noGrp="1"/>
          </p:cNvSpPr>
          <p:nvPr/>
        </p:nvSpPr>
        <p:spPr>
          <a:xfrm xmlns:a="http://schemas.openxmlformats.org/drawingml/2006/main">
            <a:off x="685800" y="5276850"/>
            <a:ext cx="10382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0">
                <a:solidFill>
                  <a:srgbClr val="5A655B"/>
                </a:solidFill>
                <a:latin typeface="DejaVu Sans"/>
                <a:ea typeface="DejaVu Sans"/>
                <a:cs typeface="DejaVu Sans"/>
              </a:defRPr>
            </a:defPPr>
          </a:lstStyle>
          <a:p xmlns:a="http://schemas.openxmlformats.org/drawingml/2006/main">
            <a:pPr>
              <a:defRPr sz="1950" b="0">
                <a:solidFill>
                  <a:srgbClr val="5A655B"/>
                </a:solidFill>
                <a:latin typeface="DejaVu Sans"/>
                <a:ea typeface="DejaVu Sans"/>
                <a:cs typeface="DejaVu Sans"/>
              </a:defRPr>
            </a:pPr>
            <a:r>
              <a:rPr sz="1950" b="0">
                <a:solidFill>
                  <a:srgbClr val="5A655B"/>
                </a:solidFill>
                <a:latin typeface="DejaVu Sans"/>
                <a:ea typeface="DejaVu Sans"/>
                <a:cs typeface="DejaVu Sans"/>
              </a:rPr>
              <a:t>Product availability, proper storage, cold chain management where needed and timely delivery.</a:t>
            </a:r>
          </a:p>
        </p:txBody>
      </p:sp>
    </p:spTree>
    <p:extLst>
      <p:ext uri="{BB962C8B-B14F-4D97-AF65-F5344CB8AC3E}">
        <p14:creationId xmlns:p14="http://schemas.microsoft.com/office/powerpoint/2010/main" val="1905495260"/>
      </p:ext>
    </p:extLst>
  </p:cSld>
</p:sld>
</file>

<file path=ppt/slides/slide28.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92948B7-9030-4C8F-84EE-909017EF61A4}"/>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Excellence is best experienced</a:t>
            </a:r>
          </a:p>
        </p:txBody>
      </p:sp>
      <p:sp>
        <p:nvSpPr>
          <p:cNvPr id="2" name="">
            <a:extLst xmlns:a="http://schemas.openxmlformats.org/drawingml/2006/main">
              <a:ext uri="{FF2B5EF4-FFF2-40B4-BE49-F238E27FC236}">
                <a16:creationId xmlns:a16="http://schemas.microsoft.com/office/drawing/2014/main" id="{C435E9B3-1D86-499E-8EA7-7D299FC49D62}"/>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C094CFE3-2556-4333-9F1E-6C5A904A356A}"/>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09</a:t>
            </a:r>
          </a:p>
        </p:txBody>
      </p:sp>
      <p:pic>
        <p:nvPicPr>
          <p:cNvPr id="4" name="">
            <a:extLst xmlns:a="http://schemas.openxmlformats.org/drawingml/2006/main">
              <a:ext uri="{FF2B5EF4-FFF2-40B4-BE49-F238E27FC236}">
                <a16:creationId xmlns:a16="http://schemas.microsoft.com/office/drawing/2014/main" id="{CD5FE2D6-D20F-4B6A-A6DD-F67F13AB36B3}"/>
              </a:ext>
            </a:extLst>
          </p:cNvPr>
          <p:cNvPicPr>
            <a:picLocks xmlns:a="http://schemas.openxmlformats.org/drawingml/2006/main" noChangeAspect="1"/>
          </p:cNvPicPr>
          <p:nvPr/>
        </p:nvPicPr>
        <p:blipFill>
          <a:blip xmlns:r="http://schemas.openxmlformats.org/officeDocument/2006/relationships" xmlns:a="http://schemas.openxmlformats.org/drawingml/2006/main" r:embed="Reec0d9035f924f5a"/>
          <a:srcRect xmlns:a="http://schemas.openxmlformats.org/drawingml/2006/main" l="26159" t="0" r="26159" b="0"/>
          <a:stretch xmlns:a="http://schemas.openxmlformats.org/drawingml/2006/main">
            <a:fillRect l="0" t="0" r="0" b="0"/>
          </a:stretch>
        </p:blipFill>
        <p:spPr>
          <a:xfrm xmlns:a="http://schemas.openxmlformats.org/drawingml/2006/main">
            <a:off x="6381750" y="0"/>
            <a:ext cx="5810250" cy="68580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B86A77C-8B1A-4DA5-A017-584FFFBF48EC}"/>
              </a:ext>
            </a:extLst>
          </p:cNvPr>
          <p:cNvSpPr>
            <a:spLocks xmlns:a="http://schemas.openxmlformats.org/drawingml/2006/main" noGrp="1"/>
          </p:cNvSpPr>
          <p:nvPr/>
        </p:nvSpPr>
        <p:spPr>
          <a:xfrm xmlns:a="http://schemas.openxmlformats.org/drawingml/2006/main">
            <a:off x="685800" y="2085975"/>
            <a:ext cx="4953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000" b="0">
                <a:solidFill>
                  <a:srgbClr val="27372E"/>
                </a:solidFill>
                <a:latin typeface="Bitstream Charter"/>
                <a:ea typeface="Bitstream Charter"/>
                <a:cs typeface="Bitstream Charter"/>
              </a:defRPr>
            </a:defPPr>
          </a:lstStyle>
          <a:p xmlns:a="http://schemas.openxmlformats.org/drawingml/2006/main">
            <a:pPr>
              <a:defRPr sz="3000" b="0">
                <a:solidFill>
                  <a:srgbClr val="27372E"/>
                </a:solidFill>
                <a:latin typeface="Bitstream Charter"/>
                <a:ea typeface="Bitstream Charter"/>
                <a:cs typeface="Bitstream Charter"/>
              </a:defRPr>
            </a:pPr>
            <a:r>
              <a:rPr sz="3000" b="0">
                <a:solidFill>
                  <a:srgbClr val="27372E"/>
                </a:solidFill>
                <a:latin typeface="Bitstream Charter"/>
                <a:ea typeface="Bitstream Charter"/>
                <a:cs typeface="Bitstream Charter"/>
              </a:rPr>
              <a:t>Events in our</a:t>
            </a:r>
          </a:p>
          <a:p xmlns:a="http://schemas.openxmlformats.org/drawingml/2006/main">
            <a:pPr>
              <a:defRPr sz="3000" b="0">
                <a:solidFill>
                  <a:srgbClr val="27372E"/>
                </a:solidFill>
                <a:latin typeface="Bitstream Charter"/>
                <a:ea typeface="Bitstream Charter"/>
                <a:cs typeface="Bitstream Charter"/>
              </a:defRPr>
            </a:pPr>
            <a:r>
              <a:rPr sz="3000" b="0">
                <a:solidFill>
                  <a:srgbClr val="27372E"/>
                </a:solidFill>
                <a:latin typeface="Bitstream Charter"/>
                <a:ea typeface="Bitstream Charter"/>
                <a:cs typeface="Bitstream Charter"/>
              </a:rPr>
              <a:t>distributors’ markets</a:t>
            </a:r>
          </a:p>
        </p:txBody>
      </p:sp>
      <p:sp>
        <p:nvSpPr>
          <p:cNvPr id="6" name="">
            <a:extLst xmlns:a="http://schemas.openxmlformats.org/drawingml/2006/main">
              <a:ext uri="{FF2B5EF4-FFF2-40B4-BE49-F238E27FC236}">
                <a16:creationId xmlns:a16="http://schemas.microsoft.com/office/drawing/2014/main" id="{1C2D655E-DB66-4068-82D4-4A5F124FFB1F}"/>
              </a:ext>
            </a:extLst>
          </p:cNvPr>
          <p:cNvSpPr>
            <a:spLocks xmlns:a="http://schemas.openxmlformats.org/drawingml/2006/main" noGrp="1"/>
          </p:cNvSpPr>
          <p:nvPr/>
        </p:nvSpPr>
        <p:spPr>
          <a:xfrm xmlns:a="http://schemas.openxmlformats.org/drawingml/2006/main">
            <a:off x="685800" y="3667125"/>
            <a:ext cx="49053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27372E"/>
                </a:solidFill>
                <a:latin typeface="DejaVu Sans"/>
                <a:ea typeface="DejaVu Sans"/>
                <a:cs typeface="DejaVu Sans"/>
              </a:defRPr>
            </a:defPPr>
          </a:lstStyle>
          <a:p xmlns:a="http://schemas.openxmlformats.org/drawingml/2006/main">
            <a:pPr>
              <a:defRPr sz="2025" b="0">
                <a:solidFill>
                  <a:srgbClr val="27372E"/>
                </a:solidFill>
                <a:latin typeface="DejaVu Sans"/>
                <a:ea typeface="DejaVu Sans"/>
                <a:cs typeface="DejaVu Sans"/>
              </a:defRPr>
            </a:pPr>
            <a:r>
              <a:rPr sz="2025" b="0">
                <a:solidFill>
                  <a:srgbClr val="27372E"/>
                </a:solidFill>
                <a:latin typeface="DejaVu Sans"/>
                <a:ea typeface="DejaVu Sans"/>
                <a:cs typeface="DejaVu Sans"/>
              </a:rPr>
              <a:t>Trade tastings, producer meetings, chef-hosted dinners and masterclasses for buyers.</a:t>
            </a:r>
          </a:p>
        </p:txBody>
      </p:sp>
      <p:sp>
        <p:nvSpPr>
          <p:cNvPr id="7" name="">
            <a:extLst xmlns:a="http://schemas.openxmlformats.org/drawingml/2006/main">
              <a:ext uri="{FF2B5EF4-FFF2-40B4-BE49-F238E27FC236}">
                <a16:creationId xmlns:a16="http://schemas.microsoft.com/office/drawing/2014/main" id="{060705E6-FB47-427E-A73B-12D054DF04FD}"/>
              </a:ext>
            </a:extLst>
          </p:cNvPr>
          <p:cNvSpPr>
            <a:spLocks xmlns:a="http://schemas.openxmlformats.org/drawingml/2006/main" noGrp="1"/>
          </p:cNvSpPr>
          <p:nvPr/>
        </p:nvSpPr>
        <p:spPr>
          <a:xfrm xmlns:a="http://schemas.openxmlformats.org/drawingml/2006/main">
            <a:off x="685800" y="5257800"/>
            <a:ext cx="49053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0">
                <a:solidFill>
                  <a:srgbClr val="5A655B"/>
                </a:solidFill>
                <a:latin typeface="DejaVu Sans"/>
                <a:ea typeface="DejaVu Sans"/>
                <a:cs typeface="DejaVu Sans"/>
              </a:defRPr>
            </a:defPPr>
          </a:lstStyle>
          <a:p xmlns:a="http://schemas.openxmlformats.org/drawingml/2006/main">
            <a:pPr>
              <a:defRPr sz="1875" b="0">
                <a:solidFill>
                  <a:srgbClr val="5A655B"/>
                </a:solidFill>
                <a:latin typeface="DejaVu Sans"/>
                <a:ea typeface="DejaVu Sans"/>
                <a:cs typeface="DejaVu Sans"/>
              </a:defRPr>
            </a:pPr>
            <a:r>
              <a:rPr sz="1875" b="0">
                <a:solidFill>
                  <a:srgbClr val="5A655B"/>
                </a:solidFill>
                <a:latin typeface="DejaVu Sans"/>
                <a:ea typeface="DejaVu Sans"/>
                <a:cs typeface="DejaVu Sans"/>
              </a:rPr>
              <a:t>Samples, local-language materials and commercial follow-up help develop relationships.</a:t>
            </a:r>
          </a:p>
        </p:txBody>
      </p:sp>
    </p:spTree>
    <p:extLst>
      <p:ext uri="{BB962C8B-B14F-4D97-AF65-F5344CB8AC3E}">
        <p14:creationId xmlns:p14="http://schemas.microsoft.com/office/powerpoint/2010/main" val="1444887035"/>
      </p:ext>
    </p:extLst>
  </p:cSld>
</p:sld>
</file>

<file path=ppt/slides/slide29.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D8F6571-F7C5-4BE4-B35B-1ECBEA500DE1}"/>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Tools to support quality</a:t>
            </a:r>
          </a:p>
        </p:txBody>
      </p:sp>
      <p:sp>
        <p:nvSpPr>
          <p:cNvPr id="2" name="">
            <a:extLst xmlns:a="http://schemas.openxmlformats.org/drawingml/2006/main">
              <a:ext uri="{FF2B5EF4-FFF2-40B4-BE49-F238E27FC236}">
                <a16:creationId xmlns:a16="http://schemas.microsoft.com/office/drawing/2014/main" id="{371002DB-9AB6-4DA2-B9EA-08466EB3ECC5}"/>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4386541E-A506-4DD0-9578-145F62569F86}"/>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10</a:t>
            </a:r>
          </a:p>
        </p:txBody>
      </p:sp>
      <p:sp>
        <p:nvSpPr>
          <p:cNvPr id="4" name="">
            <a:extLst xmlns:a="http://schemas.openxmlformats.org/drawingml/2006/main">
              <a:ext uri="{FF2B5EF4-FFF2-40B4-BE49-F238E27FC236}">
                <a16:creationId xmlns:a16="http://schemas.microsoft.com/office/drawing/2014/main" id="{834B53DF-2DC7-4067-9E97-2C401D168FB3}"/>
              </a:ext>
            </a:extLst>
          </p:cNvPr>
          <p:cNvSpPr>
            <a:spLocks xmlns:a="http://schemas.openxmlformats.org/drawingml/2006/main" noGrp="1"/>
          </p:cNvSpPr>
          <p:nvPr/>
        </p:nvSpPr>
        <p:spPr>
          <a:xfrm xmlns:a="http://schemas.openxmlformats.org/drawingml/2006/main">
            <a:off x="685800" y="201930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450" b="0">
                <a:solidFill>
                  <a:srgbClr val="27372E"/>
                </a:solidFill>
                <a:latin typeface="Bitstream Charter"/>
                <a:ea typeface="Bitstream Charter"/>
                <a:cs typeface="Bitstream Charter"/>
              </a:defRPr>
            </a:defPPr>
          </a:lstStyle>
          <a:p xmlns:a="http://schemas.openxmlformats.org/drawingml/2006/main">
            <a:pPr>
              <a:defRPr sz="3450" b="0">
                <a:solidFill>
                  <a:srgbClr val="27372E"/>
                </a:solidFill>
                <a:latin typeface="Bitstream Charter"/>
                <a:ea typeface="Bitstream Charter"/>
                <a:cs typeface="Bitstream Charter"/>
              </a:defRPr>
            </a:pPr>
            <a:r>
              <a:rPr sz="3450" b="0">
                <a:solidFill>
                  <a:srgbClr val="27372E"/>
                </a:solidFill>
                <a:latin typeface="Bitstream Charter"/>
                <a:ea typeface="Bitstream Charter"/>
                <a:cs typeface="Bitstream Charter"/>
              </a:rPr>
              <a:t>A digital B2B catalogue</a:t>
            </a:r>
          </a:p>
          <a:p xmlns:a="http://schemas.openxmlformats.org/drawingml/2006/main">
            <a:pPr>
              <a:defRPr sz="3450" b="0">
                <a:solidFill>
                  <a:srgbClr val="27372E"/>
                </a:solidFill>
                <a:latin typeface="Bitstream Charter"/>
                <a:ea typeface="Bitstream Charter"/>
                <a:cs typeface="Bitstream Charter"/>
              </a:defRPr>
            </a:pPr>
            <a:r>
              <a:rPr sz="3450" b="0">
                <a:solidFill>
                  <a:srgbClr val="27372E"/>
                </a:solidFill>
                <a:latin typeface="Bitstream Charter"/>
                <a:ea typeface="Bitstream Charter"/>
                <a:cs typeface="Bitstream Charter"/>
              </a:rPr>
              <a:t>that supports discovery and sales</a:t>
            </a:r>
          </a:p>
        </p:txBody>
      </p:sp>
      <p:sp>
        <p:nvSpPr>
          <p:cNvPr id="5" name="">
            <a:extLst xmlns:a="http://schemas.openxmlformats.org/drawingml/2006/main">
              <a:ext uri="{FF2B5EF4-FFF2-40B4-BE49-F238E27FC236}">
                <a16:creationId xmlns:a16="http://schemas.microsoft.com/office/drawing/2014/main" id="{868BE180-48D3-4EC8-AA05-30842C6D18B2}"/>
              </a:ext>
            </a:extLst>
          </p:cNvPr>
          <p:cNvSpPr>
            <a:spLocks xmlns:a="http://schemas.openxmlformats.org/drawingml/2006/main" noGrp="1"/>
          </p:cNvSpPr>
          <p:nvPr/>
        </p:nvSpPr>
        <p:spPr>
          <a:xfrm xmlns:a="http://schemas.openxmlformats.org/drawingml/2006/main">
            <a:off x="685800" y="3762375"/>
            <a:ext cx="10096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DejaVu Sans"/>
                <a:ea typeface="DejaVu Sans"/>
                <a:cs typeface="DejaVu Sans"/>
              </a:defRPr>
            </a:defPPr>
          </a:lstStyle>
          <a:p xmlns:a="http://schemas.openxmlformats.org/drawingml/2006/main">
            <a:pPr>
              <a:defRPr sz="2175" b="0">
                <a:solidFill>
                  <a:srgbClr val="27372E"/>
                </a:solidFill>
                <a:latin typeface="DejaVu Sans"/>
                <a:ea typeface="DejaVu Sans"/>
                <a:cs typeface="DejaVu Sans"/>
              </a:defRPr>
            </a:pPr>
            <a:r>
              <a:rPr sz="2175" b="0">
                <a:solidFill>
                  <a:srgbClr val="27372E"/>
                </a:solidFill>
                <a:latin typeface="DejaVu Sans"/>
                <a:ea typeface="DejaVu Sans"/>
                <a:cs typeface="DejaVu Sans"/>
              </a:rPr>
              <a:t>Technical specifications, origins, ingredients and allergens. Verified certifications and awards.</a:t>
            </a:r>
          </a:p>
        </p:txBody>
      </p:sp>
      <p:sp>
        <p:nvSpPr>
          <p:cNvPr id="6" name="">
            <a:extLst xmlns:a="http://schemas.openxmlformats.org/drawingml/2006/main">
              <a:ext uri="{FF2B5EF4-FFF2-40B4-BE49-F238E27FC236}">
                <a16:creationId xmlns:a16="http://schemas.microsoft.com/office/drawing/2014/main" id="{B00E943D-690E-4151-A09D-7AE32D87BFA0}"/>
              </a:ext>
            </a:extLst>
          </p:cNvPr>
          <p:cNvSpPr>
            <a:spLocks xmlns:a="http://schemas.openxmlformats.org/drawingml/2006/main" noGrp="1"/>
          </p:cNvSpPr>
          <p:nvPr/>
        </p:nvSpPr>
        <p:spPr>
          <a:xfrm xmlns:a="http://schemas.openxmlformats.org/drawingml/2006/main">
            <a:off x="685800" y="5010150"/>
            <a:ext cx="10096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DejaVu Sans"/>
                <a:ea typeface="DejaVu Sans"/>
                <a:cs typeface="DejaVu Sans"/>
              </a:defRPr>
            </a:defPPr>
          </a:lstStyle>
          <a:p xmlns:a="http://schemas.openxmlformats.org/drawingml/2006/main">
            <a:pPr>
              <a:defRPr sz="2175" b="0">
                <a:solidFill>
                  <a:srgbClr val="27372E"/>
                </a:solidFill>
                <a:latin typeface="DejaVu Sans"/>
                <a:ea typeface="DejaVu Sans"/>
                <a:cs typeface="DejaVu Sans"/>
              </a:defRPr>
            </a:pPr>
            <a:r>
              <a:rPr sz="2175" b="0">
                <a:solidFill>
                  <a:srgbClr val="27372E"/>
                </a:solidFill>
                <a:latin typeface="DejaVu Sans"/>
                <a:ea typeface="DejaVu Sans"/>
                <a:cs typeface="DejaVu Sans"/>
              </a:rPr>
              <a:t>Photography, producer stories and usage suggestions, with materials adapted to the market’s language.</a:t>
            </a:r>
          </a:p>
        </p:txBody>
      </p:sp>
    </p:spTree>
    <p:extLst>
      <p:ext uri="{BB962C8B-B14F-4D97-AF65-F5344CB8AC3E}">
        <p14:creationId xmlns:p14="http://schemas.microsoft.com/office/powerpoint/2010/main" val="1856515217"/>
      </p:ext>
    </p:extLst>
  </p:cSld>
</p:sld>
</file>

<file path=ppt/slides/slide30.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6FEDB5A-3201-4A86-848F-F43D3FA7E770}"/>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New occasions to enjoy our products</a:t>
            </a:r>
          </a:p>
        </p:txBody>
      </p:sp>
      <p:sp>
        <p:nvSpPr>
          <p:cNvPr id="2" name="">
            <a:extLst xmlns:a="http://schemas.openxmlformats.org/drawingml/2006/main">
              <a:ext uri="{FF2B5EF4-FFF2-40B4-BE49-F238E27FC236}">
                <a16:creationId xmlns:a16="http://schemas.microsoft.com/office/drawing/2014/main" id="{AA455313-6E6E-48BF-9896-8163C675EFFC}"/>
              </a:ext>
            </a:extLst>
          </p:cNvPr>
          <p:cNvSpPr>
            <a:spLocks xmlns:a="http://schemas.openxmlformats.org/drawingml/2006/main" noGrp="1"/>
          </p:cNvSpPr>
          <p:nvPr/>
        </p:nvSpPr>
        <p:spPr>
          <a:xfrm xmlns:a="http://schemas.openxmlformats.org/drawingml/2006/main">
            <a:off x="685800" y="6343650"/>
            <a:ext cx="238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1">
                <a:solidFill>
                  <a:srgbClr val="5A655B"/>
                </a:solidFill>
                <a:latin typeface="DejaVu Sans"/>
                <a:ea typeface="DejaVu Sans"/>
                <a:cs typeface="DejaVu Sans"/>
              </a:defRPr>
            </a:defPPr>
          </a:lstStyle>
          <a:p xmlns:a="http://schemas.openxmlformats.org/drawingml/2006/main">
            <a:pPr>
              <a:defRPr sz="1275" b="1">
                <a:solidFill>
                  <a:srgbClr val="5A655B"/>
                </a:solidFill>
                <a:latin typeface="DejaVu Sans"/>
                <a:ea typeface="DejaVu Sans"/>
                <a:cs typeface="DejaVu Sans"/>
              </a:defRPr>
            </a:pPr>
            <a:r>
              <a:rPr sz="1275" b="1">
                <a:solidFill>
                  <a:srgbClr val="5A655B"/>
                </a:solidFill>
                <a:latin typeface="DejaVu Sans"/>
                <a:ea typeface="DejaVu Sans"/>
                <a:cs typeface="DejaVu Sans"/>
              </a:rPr>
              <a:t>PRIMIZIA</a:t>
            </a:r>
          </a:p>
        </p:txBody>
      </p:sp>
      <p:sp>
        <p:nvSpPr>
          <p:cNvPr id="3" name="">
            <a:extLst xmlns:a="http://schemas.openxmlformats.org/drawingml/2006/main">
              <a:ext uri="{FF2B5EF4-FFF2-40B4-BE49-F238E27FC236}">
                <a16:creationId xmlns:a16="http://schemas.microsoft.com/office/drawing/2014/main" id="{225706DE-FFFD-4EDA-AABE-66D429B82600}"/>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11</a:t>
            </a:r>
          </a:p>
        </p:txBody>
      </p:sp>
      <p:sp>
        <p:nvSpPr>
          <p:cNvPr id="4" name="">
            <a:extLst xmlns:a="http://schemas.openxmlformats.org/drawingml/2006/main">
              <a:ext uri="{FF2B5EF4-FFF2-40B4-BE49-F238E27FC236}">
                <a16:creationId xmlns:a16="http://schemas.microsoft.com/office/drawing/2014/main" id="{613613C6-CF01-4F6A-A1AD-1F6274EA8D2F}"/>
              </a:ext>
            </a:extLst>
          </p:cNvPr>
          <p:cNvSpPr>
            <a:spLocks xmlns:a="http://schemas.openxmlformats.org/drawingml/2006/main" noGrp="1"/>
          </p:cNvSpPr>
          <p:nvPr/>
        </p:nvSpPr>
        <p:spPr>
          <a:xfrm xmlns:a="http://schemas.openxmlformats.org/drawingml/2006/main">
            <a:off x="685800" y="2066925"/>
            <a:ext cx="4191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27372E"/>
                </a:solidFill>
                <a:latin typeface="Bitstream Charter"/>
                <a:ea typeface="Bitstream Charter"/>
                <a:cs typeface="Bitstream Charter"/>
              </a:defRPr>
            </a:defPPr>
          </a:lstStyle>
          <a:p xmlns:a="http://schemas.openxmlformats.org/drawingml/2006/main">
            <a:pPr>
              <a:defRPr sz="2700" b="0">
                <a:solidFill>
                  <a:srgbClr val="27372E"/>
                </a:solidFill>
                <a:latin typeface="Bitstream Charter"/>
                <a:ea typeface="Bitstream Charter"/>
                <a:cs typeface="Bitstream Charter"/>
              </a:defRPr>
            </a:pPr>
            <a:r>
              <a:rPr sz="2700" b="0">
                <a:solidFill>
                  <a:srgbClr val="27372E"/>
                </a:solidFill>
                <a:latin typeface="Bitstream Charter"/>
                <a:ea typeface="Bitstream Charter"/>
                <a:cs typeface="Bitstream Charter"/>
              </a:rPr>
              <a:t>Themed selections</a:t>
            </a:r>
          </a:p>
        </p:txBody>
      </p:sp>
      <p:sp>
        <p:nvSpPr>
          <p:cNvPr id="5" name="">
            <a:extLst xmlns:a="http://schemas.openxmlformats.org/drawingml/2006/main">
              <a:ext uri="{FF2B5EF4-FFF2-40B4-BE49-F238E27FC236}">
                <a16:creationId xmlns:a16="http://schemas.microsoft.com/office/drawing/2014/main" id="{649846E3-C67E-4727-BD85-D794FCB97254}"/>
              </a:ext>
            </a:extLst>
          </p:cNvPr>
          <p:cNvSpPr>
            <a:spLocks xmlns:a="http://schemas.openxmlformats.org/drawingml/2006/main" noGrp="1"/>
          </p:cNvSpPr>
          <p:nvPr/>
        </p:nvSpPr>
        <p:spPr>
          <a:xfrm xmlns:a="http://schemas.openxmlformats.org/drawingml/2006/main">
            <a:off x="685800" y="2886075"/>
            <a:ext cx="4286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Assortments built around regions, seasons and consumption occasions.</a:t>
            </a:r>
          </a:p>
        </p:txBody>
      </p:sp>
      <p:sp>
        <p:nvSpPr>
          <p:cNvPr id="6" name="">
            <a:extLst xmlns:a="http://schemas.openxmlformats.org/drawingml/2006/main">
              <a:ext uri="{FF2B5EF4-FFF2-40B4-BE49-F238E27FC236}">
                <a16:creationId xmlns:a16="http://schemas.microsoft.com/office/drawing/2014/main" id="{93368DF2-7381-4063-B9AC-30A5D6FE738D}"/>
              </a:ext>
            </a:extLst>
          </p:cNvPr>
          <p:cNvSpPr>
            <a:spLocks xmlns:a="http://schemas.openxmlformats.org/drawingml/2006/main" noGrp="1"/>
          </p:cNvSpPr>
          <p:nvPr/>
        </p:nvSpPr>
        <p:spPr>
          <a:xfrm xmlns:a="http://schemas.openxmlformats.org/drawingml/2006/main">
            <a:off x="6667500" y="2066925"/>
            <a:ext cx="4857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700" b="0">
                <a:solidFill>
                  <a:srgbClr val="27372E"/>
                </a:solidFill>
                <a:latin typeface="Bitstream Charter"/>
                <a:ea typeface="Bitstream Charter"/>
                <a:cs typeface="Bitstream Charter"/>
              </a:defRPr>
            </a:defPPr>
          </a:lstStyle>
          <a:p xmlns:a="http://schemas.openxmlformats.org/drawingml/2006/main">
            <a:pPr>
              <a:defRPr sz="2700" b="0">
                <a:solidFill>
                  <a:srgbClr val="27372E"/>
                </a:solidFill>
                <a:latin typeface="Bitstream Charter"/>
                <a:ea typeface="Bitstream Charter"/>
                <a:cs typeface="Bitstream Charter"/>
              </a:defRPr>
            </a:pPr>
            <a:r>
              <a:rPr sz="2700" b="0">
                <a:solidFill>
                  <a:srgbClr val="27372E"/>
                </a:solidFill>
                <a:latin typeface="Bitstream Charter"/>
                <a:ea typeface="Bitstream Charter"/>
                <a:cs typeface="Bitstream Charter"/>
              </a:rPr>
              <a:t>Chef collaborations</a:t>
            </a:r>
          </a:p>
        </p:txBody>
      </p:sp>
      <p:sp>
        <p:nvSpPr>
          <p:cNvPr id="7" name="">
            <a:extLst xmlns:a="http://schemas.openxmlformats.org/drawingml/2006/main">
              <a:ext uri="{FF2B5EF4-FFF2-40B4-BE49-F238E27FC236}">
                <a16:creationId xmlns:a16="http://schemas.microsoft.com/office/drawing/2014/main" id="{34B1E510-B1F9-472B-ABD7-970AD6640DF3}"/>
              </a:ext>
            </a:extLst>
          </p:cNvPr>
          <p:cNvSpPr>
            <a:spLocks xmlns:a="http://schemas.openxmlformats.org/drawingml/2006/main" noGrp="1"/>
          </p:cNvSpPr>
          <p:nvPr/>
        </p:nvSpPr>
        <p:spPr>
          <a:xfrm xmlns:a="http://schemas.openxmlformats.org/drawingml/2006/main">
            <a:off x="6667500" y="2886075"/>
            <a:ext cx="471487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27372E"/>
                </a:solidFill>
                <a:latin typeface="DejaVu Sans"/>
                <a:ea typeface="DejaVu Sans"/>
                <a:cs typeface="DejaVu Sans"/>
              </a:defRPr>
            </a:defPPr>
          </a:lstStyle>
          <a:p xmlns:a="http://schemas.openxmlformats.org/drawingml/2006/main">
            <a:pPr>
              <a:defRPr sz="2100" b="0">
                <a:solidFill>
                  <a:srgbClr val="27372E"/>
                </a:solidFill>
                <a:latin typeface="DejaVu Sans"/>
                <a:ea typeface="DejaVu Sans"/>
                <a:cs typeface="DejaVu Sans"/>
              </a:defRPr>
            </a:pPr>
            <a:r>
              <a:rPr sz="2100" b="0">
                <a:solidFill>
                  <a:srgbClr val="27372E"/>
                </a:solidFill>
                <a:latin typeface="DejaVu Sans"/>
                <a:ea typeface="DejaVu Sans"/>
                <a:cs typeface="DejaVu Sans"/>
              </a:rPr>
              <a:t>Local interpretations that introduce our products into the culinary habits of different countries.</a:t>
            </a:r>
          </a:p>
        </p:txBody>
      </p:sp>
      <p:sp>
        <p:nvSpPr>
          <p:cNvPr id="8" name="">
            <a:extLst xmlns:a="http://schemas.openxmlformats.org/drawingml/2006/main">
              <a:ext uri="{FF2B5EF4-FFF2-40B4-BE49-F238E27FC236}">
                <a16:creationId xmlns:a16="http://schemas.microsoft.com/office/drawing/2014/main" id="{151CC6B9-F583-45CA-AA70-C71DA7C6F46C}"/>
              </a:ext>
            </a:extLst>
          </p:cNvPr>
          <p:cNvSpPr>
            <a:spLocks xmlns:a="http://schemas.openxmlformats.org/drawingml/2006/main" noGrp="1"/>
          </p:cNvSpPr>
          <p:nvPr/>
        </p:nvSpPr>
        <p:spPr>
          <a:xfrm xmlns:a="http://schemas.openxmlformats.org/drawingml/2006/main">
            <a:off x="685800" y="5029200"/>
            <a:ext cx="10287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550" b="0">
                <a:solidFill>
                  <a:srgbClr val="5A655B"/>
                </a:solidFill>
                <a:latin typeface="Bitstream Charter"/>
                <a:ea typeface="Bitstream Charter"/>
                <a:cs typeface="Bitstream Charter"/>
              </a:defRPr>
            </a:defPPr>
          </a:lstStyle>
          <a:p xmlns:a="http://schemas.openxmlformats.org/drawingml/2006/main">
            <a:pPr>
              <a:defRPr sz="2550" b="0">
                <a:solidFill>
                  <a:srgbClr val="5A655B"/>
                </a:solidFill>
                <a:latin typeface="Bitstream Charter"/>
                <a:ea typeface="Bitstream Charter"/>
                <a:cs typeface="Bitstream Charter"/>
              </a:defRPr>
            </a:pPr>
            <a:r>
              <a:rPr sz="2550" b="0">
                <a:solidFill>
                  <a:srgbClr val="5A655B"/>
                </a:solidFill>
                <a:latin typeface="Bitstream Charter"/>
                <a:ea typeface="Bitstream Charter"/>
                <a:cs typeface="Bitstream Charter"/>
              </a:rPr>
              <a:t>Gift collections for hospitality and corporate customers</a:t>
            </a:r>
          </a:p>
        </p:txBody>
      </p:sp>
    </p:spTree>
    <p:extLst>
      <p:ext uri="{BB962C8B-B14F-4D97-AF65-F5344CB8AC3E}">
        <p14:creationId xmlns:p14="http://schemas.microsoft.com/office/powerpoint/2010/main" val="139345761"/>
      </p:ext>
    </p:extLst>
  </p:cSld>
</p:sld>
</file>

<file path=ppt/slides/slide31.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D3B28D2-9B4F-469E-89D9-B27B1CA723C1}"/>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Our selection criteria</a:t>
            </a:r>
          </a:p>
        </p:txBody>
      </p:sp>
      <p:sp>
        <p:nvSpPr>
          <p:cNvPr id="2" name="">
            <a:extLst xmlns:a="http://schemas.openxmlformats.org/drawingml/2006/main">
              <a:ext uri="{FF2B5EF4-FFF2-40B4-BE49-F238E27FC236}">
                <a16:creationId xmlns:a16="http://schemas.microsoft.com/office/drawing/2014/main" id="{F2251F3F-AB89-4785-BE0E-0C614B2D9CD6}"/>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12</a:t>
            </a:r>
          </a:p>
        </p:txBody>
      </p:sp>
      <p:sp>
        <p:nvSpPr>
          <p:cNvPr id="3" name="">
            <a:extLst xmlns:a="http://schemas.openxmlformats.org/drawingml/2006/main">
              <a:ext uri="{FF2B5EF4-FFF2-40B4-BE49-F238E27FC236}">
                <a16:creationId xmlns:a16="http://schemas.microsoft.com/office/drawing/2014/main" id="{26DF7956-A3C3-4D15-826B-CCEF97D873C5}"/>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Quality and identity</a:t>
            </a:r>
          </a:p>
        </p:txBody>
      </p:sp>
      <p:sp>
        <p:nvSpPr>
          <p:cNvPr id="4" name="">
            <a:extLst xmlns:a="http://schemas.openxmlformats.org/drawingml/2006/main">
              <a:ext uri="{FF2B5EF4-FFF2-40B4-BE49-F238E27FC236}">
                <a16:creationId xmlns:a16="http://schemas.microsoft.com/office/drawing/2014/main" id="{97AC57B4-45B3-49D3-A7DC-0808E7B5AC0F}"/>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Sensory assessment, origin and distinctive product characteristics.</a:t>
            </a:r>
          </a:p>
        </p:txBody>
      </p:sp>
      <p:sp>
        <p:nvSpPr>
          <p:cNvPr id="5" name="">
            <a:extLst xmlns:a="http://schemas.openxmlformats.org/drawingml/2006/main">
              <a:ext uri="{FF2B5EF4-FFF2-40B4-BE49-F238E27FC236}">
                <a16:creationId xmlns:a16="http://schemas.microsoft.com/office/drawing/2014/main" id="{7E195CA2-FF30-47D0-B01A-1306AC7A1F7A}"/>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Verified recognition</a:t>
            </a:r>
          </a:p>
        </p:txBody>
      </p:sp>
      <p:sp>
        <p:nvSpPr>
          <p:cNvPr id="6" name="">
            <a:extLst xmlns:a="http://schemas.openxmlformats.org/drawingml/2006/main">
              <a:ext uri="{FF2B5EF4-FFF2-40B4-BE49-F238E27FC236}">
                <a16:creationId xmlns:a16="http://schemas.microsoft.com/office/drawing/2014/main" id="{5662B694-7BAD-47D7-9D2F-C0C675C3F367}"/>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Documented awards and certifications relevant to each product.</a:t>
            </a:r>
          </a:p>
        </p:txBody>
      </p:sp>
      <p:sp>
        <p:nvSpPr>
          <p:cNvPr id="7" name="">
            <a:extLst xmlns:a="http://schemas.openxmlformats.org/drawingml/2006/main">
              <a:ext uri="{FF2B5EF4-FFF2-40B4-BE49-F238E27FC236}">
                <a16:creationId xmlns:a16="http://schemas.microsoft.com/office/drawing/2014/main" id="{4F55E2E5-3C60-49B3-B656-8D9CB88B65B9}"/>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Producer reliability</a:t>
            </a:r>
          </a:p>
        </p:txBody>
      </p:sp>
      <p:sp>
        <p:nvSpPr>
          <p:cNvPr id="8" name="">
            <a:extLst xmlns:a="http://schemas.openxmlformats.org/drawingml/2006/main">
              <a:ext uri="{FF2B5EF4-FFF2-40B4-BE49-F238E27FC236}">
                <a16:creationId xmlns:a16="http://schemas.microsoft.com/office/drawing/2014/main" id="{EB908BA4-7C80-4BD6-B4FD-E6E45C9C8EB4}"/>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Production capacity, consistent quality and dependable supply.</a:t>
            </a:r>
          </a:p>
        </p:txBody>
      </p:sp>
      <p:sp>
        <p:nvSpPr>
          <p:cNvPr id="9" name="">
            <a:extLst xmlns:a="http://schemas.openxmlformats.org/drawingml/2006/main">
              <a:ext uri="{FF2B5EF4-FFF2-40B4-BE49-F238E27FC236}">
                <a16:creationId xmlns:a16="http://schemas.microsoft.com/office/drawing/2014/main" id="{851F5512-4A2D-4E6C-9B96-863817411955}"/>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Market suitability</a:t>
            </a:r>
          </a:p>
        </p:txBody>
      </p:sp>
      <p:sp>
        <p:nvSpPr>
          <p:cNvPr id="10" name="">
            <a:extLst xmlns:a="http://schemas.openxmlformats.org/drawingml/2006/main">
              <a:ext uri="{FF2B5EF4-FFF2-40B4-BE49-F238E27FC236}">
                <a16:creationId xmlns:a16="http://schemas.microsoft.com/office/drawing/2014/main" id="{FF75A664-3934-499B-A2D3-3925CBB2BD0D}"/>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Storage, shelf life, formats and export documentation.</a:t>
            </a:r>
          </a:p>
        </p:txBody>
      </p:sp>
      <p:sp>
        <p:nvSpPr>
          <p:cNvPr id="11" name="">
            <a:extLst xmlns:a="http://schemas.openxmlformats.org/drawingml/2006/main">
              <a:ext uri="{FF2B5EF4-FFF2-40B4-BE49-F238E27FC236}">
                <a16:creationId xmlns:a16="http://schemas.microsoft.com/office/drawing/2014/main" id="{0F9A9553-BF28-43FB-9361-47CCAAA73D07}"/>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Proposed model. Operating arrangements to be agreed with partners.</a:t>
            </a:r>
          </a:p>
        </p:txBody>
      </p:sp>
    </p:spTree>
    <p:extLst>
      <p:ext uri="{BB962C8B-B14F-4D97-AF65-F5344CB8AC3E}">
        <p14:creationId xmlns:p14="http://schemas.microsoft.com/office/powerpoint/2010/main" val="287169519"/>
      </p:ext>
    </p:extLst>
  </p:cSld>
</p:sld>
</file>

<file path=ppt/slides/slide32.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E9688C6-EAB3-439B-B2F6-229D432BD223}"/>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Value for our distributors</a:t>
            </a:r>
          </a:p>
        </p:txBody>
      </p:sp>
      <p:sp>
        <p:nvSpPr>
          <p:cNvPr id="2" name="">
            <a:extLst xmlns:a="http://schemas.openxmlformats.org/drawingml/2006/main">
              <a:ext uri="{FF2B5EF4-FFF2-40B4-BE49-F238E27FC236}">
                <a16:creationId xmlns:a16="http://schemas.microsoft.com/office/drawing/2014/main" id="{955C73E9-CDE9-4F2D-BB6B-22FFCF4A4B1A}"/>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13</a:t>
            </a:r>
          </a:p>
        </p:txBody>
      </p:sp>
      <p:sp>
        <p:nvSpPr>
          <p:cNvPr id="3" name="">
            <a:extLst xmlns:a="http://schemas.openxmlformats.org/drawingml/2006/main">
              <a:ext uri="{FF2B5EF4-FFF2-40B4-BE49-F238E27FC236}">
                <a16:creationId xmlns:a16="http://schemas.microsoft.com/office/drawing/2014/main" id="{BDF3B53B-E48F-43F5-84F1-FB1A03042988}"/>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Access to selected producers</a:t>
            </a:r>
          </a:p>
        </p:txBody>
      </p:sp>
      <p:sp>
        <p:nvSpPr>
          <p:cNvPr id="4" name="">
            <a:extLst xmlns:a="http://schemas.openxmlformats.org/drawingml/2006/main">
              <a:ext uri="{FF2B5EF4-FFF2-40B4-BE49-F238E27FC236}">
                <a16:creationId xmlns:a16="http://schemas.microsoft.com/office/drawing/2014/main" id="{88614A78-EE00-4333-B6A8-0FB704FAE26D}"/>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One point of contact to coordinate relationships and sourcing.</a:t>
            </a:r>
          </a:p>
        </p:txBody>
      </p:sp>
      <p:sp>
        <p:nvSpPr>
          <p:cNvPr id="5" name="">
            <a:extLst xmlns:a="http://schemas.openxmlformats.org/drawingml/2006/main">
              <a:ext uri="{FF2B5EF4-FFF2-40B4-BE49-F238E27FC236}">
                <a16:creationId xmlns:a16="http://schemas.microsoft.com/office/drawing/2014/main" id="{738E76C8-E528-4BEF-886A-E0573B848112}"/>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Joint commercial development</a:t>
            </a:r>
          </a:p>
        </p:txBody>
      </p:sp>
      <p:sp>
        <p:nvSpPr>
          <p:cNvPr id="6" name="">
            <a:extLst xmlns:a="http://schemas.openxmlformats.org/drawingml/2006/main">
              <a:ext uri="{FF2B5EF4-FFF2-40B4-BE49-F238E27FC236}">
                <a16:creationId xmlns:a16="http://schemas.microsoft.com/office/drawing/2014/main" id="{A4BF189B-4211-4269-9451-EF3F36D332BC}"/>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Training, local-language materials and events for professional customers.</a:t>
            </a:r>
          </a:p>
        </p:txBody>
      </p:sp>
      <p:sp>
        <p:nvSpPr>
          <p:cNvPr id="7" name="">
            <a:extLst xmlns:a="http://schemas.openxmlformats.org/drawingml/2006/main">
              <a:ext uri="{FF2B5EF4-FFF2-40B4-BE49-F238E27FC236}">
                <a16:creationId xmlns:a16="http://schemas.microsoft.com/office/drawing/2014/main" id="{B056CBA4-62E0-4ACF-BB18-498C4E5A9F39}"/>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Channel-specific assortments</a:t>
            </a:r>
          </a:p>
        </p:txBody>
      </p:sp>
      <p:sp>
        <p:nvSpPr>
          <p:cNvPr id="8" name="">
            <a:extLst xmlns:a="http://schemas.openxmlformats.org/drawingml/2006/main">
              <a:ext uri="{FF2B5EF4-FFF2-40B4-BE49-F238E27FC236}">
                <a16:creationId xmlns:a16="http://schemas.microsoft.com/office/drawing/2014/main" id="{D4B3571D-607F-4CEF-B432-E85CE325F581}"/>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Dedicated ranges and formats, with a focus on positioning and margins.</a:t>
            </a:r>
          </a:p>
        </p:txBody>
      </p:sp>
      <p:sp>
        <p:nvSpPr>
          <p:cNvPr id="9" name="">
            <a:extLst xmlns:a="http://schemas.openxmlformats.org/drawingml/2006/main">
              <a:ext uri="{FF2B5EF4-FFF2-40B4-BE49-F238E27FC236}">
                <a16:creationId xmlns:a16="http://schemas.microsoft.com/office/drawing/2014/main" id="{22E28C61-837F-4672-9AF1-2EFF94B172C9}"/>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Support for repeat orders</a:t>
            </a:r>
          </a:p>
        </p:txBody>
      </p:sp>
      <p:sp>
        <p:nvSpPr>
          <p:cNvPr id="10" name="">
            <a:extLst xmlns:a="http://schemas.openxmlformats.org/drawingml/2006/main">
              <a:ext uri="{FF2B5EF4-FFF2-40B4-BE49-F238E27FC236}">
                <a16:creationId xmlns:a16="http://schemas.microsoft.com/office/drawing/2014/main" id="{2623FD6D-A183-48B3-BFF8-5032B415DC6D}"/>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Availability planning and collection of market feedback.</a:t>
            </a:r>
          </a:p>
        </p:txBody>
      </p:sp>
      <p:sp>
        <p:nvSpPr>
          <p:cNvPr id="11" name="">
            <a:extLst xmlns:a="http://schemas.openxmlformats.org/drawingml/2006/main">
              <a:ext uri="{FF2B5EF4-FFF2-40B4-BE49-F238E27FC236}">
                <a16:creationId xmlns:a16="http://schemas.microsoft.com/office/drawing/2014/main" id="{A72DC2B0-F990-4792-9140-92EBC8230645}"/>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Proposed model. Operating arrangements to be agreed with partners.</a:t>
            </a:r>
          </a:p>
        </p:txBody>
      </p:sp>
    </p:spTree>
    <p:extLst>
      <p:ext uri="{BB962C8B-B14F-4D97-AF65-F5344CB8AC3E}">
        <p14:creationId xmlns:p14="http://schemas.microsoft.com/office/powerpoint/2010/main" val="1375606416"/>
      </p:ext>
    </p:extLst>
  </p:cSld>
</p:sld>
</file>

<file path=ppt/slides/slide33.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BB578BB-8C0A-46FC-8753-3D39E3963ED6}"/>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The commercial model</a:t>
            </a:r>
          </a:p>
        </p:txBody>
      </p:sp>
      <p:sp>
        <p:nvSpPr>
          <p:cNvPr id="2" name="">
            <a:extLst xmlns:a="http://schemas.openxmlformats.org/drawingml/2006/main">
              <a:ext uri="{FF2B5EF4-FFF2-40B4-BE49-F238E27FC236}">
                <a16:creationId xmlns:a16="http://schemas.microsoft.com/office/drawing/2014/main" id="{AFA223A5-4D63-4810-9DB5-31FBDEC217D0}"/>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14</a:t>
            </a:r>
          </a:p>
        </p:txBody>
      </p:sp>
      <p:sp>
        <p:nvSpPr>
          <p:cNvPr id="3" name="">
            <a:extLst xmlns:a="http://schemas.openxmlformats.org/drawingml/2006/main">
              <a:ext uri="{FF2B5EF4-FFF2-40B4-BE49-F238E27FC236}">
                <a16:creationId xmlns:a16="http://schemas.microsoft.com/office/drawing/2014/main" id="{389A7DE0-B134-4F5C-B09A-35665FD89A5A}"/>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Market and channel agreements</a:t>
            </a:r>
          </a:p>
        </p:txBody>
      </p:sp>
      <p:sp>
        <p:nvSpPr>
          <p:cNvPr id="4" name="">
            <a:extLst xmlns:a="http://schemas.openxmlformats.org/drawingml/2006/main">
              <a:ext uri="{FF2B5EF4-FFF2-40B4-BE49-F238E27FC236}">
                <a16:creationId xmlns:a16="http://schemas.microsoft.com/office/drawing/2014/main" id="{EE4E5AB3-58F2-4AAD-85EF-DF8E8F64F22D}"/>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Dedicated agreements and a development plan shared with the distributor.</a:t>
            </a:r>
          </a:p>
        </p:txBody>
      </p:sp>
      <p:sp>
        <p:nvSpPr>
          <p:cNvPr id="5" name="">
            <a:extLst xmlns:a="http://schemas.openxmlformats.org/drawingml/2006/main">
              <a:ext uri="{FF2B5EF4-FFF2-40B4-BE49-F238E27FC236}">
                <a16:creationId xmlns:a16="http://schemas.microsoft.com/office/drawing/2014/main" id="{509B9231-91CE-494D-A6C6-1E8CB73ED0A8}"/>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Performance-based exclusivity</a:t>
            </a:r>
          </a:p>
        </p:txBody>
      </p:sp>
      <p:sp>
        <p:nvSpPr>
          <p:cNvPr id="6" name="">
            <a:extLst xmlns:a="http://schemas.openxmlformats.org/drawingml/2006/main">
              <a:ext uri="{FF2B5EF4-FFF2-40B4-BE49-F238E27FC236}">
                <a16:creationId xmlns:a16="http://schemas.microsoft.com/office/drawing/2014/main" id="{F364ADDB-B1D7-4E80-BCF4-601431F81C03}"/>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Any exclusivity subject to agreed duration, targets and periodic reviews.</a:t>
            </a:r>
          </a:p>
        </p:txBody>
      </p:sp>
      <p:sp>
        <p:nvSpPr>
          <p:cNvPr id="7" name="">
            <a:extLst xmlns:a="http://schemas.openxmlformats.org/drawingml/2006/main">
              <a:ext uri="{FF2B5EF4-FFF2-40B4-BE49-F238E27FC236}">
                <a16:creationId xmlns:a16="http://schemas.microsoft.com/office/drawing/2014/main" id="{0275FF46-537F-43EC-8305-0B921957AEB7}"/>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Terms agreed before launch</a:t>
            </a:r>
          </a:p>
        </p:txBody>
      </p:sp>
      <p:sp>
        <p:nvSpPr>
          <p:cNvPr id="8" name="">
            <a:extLst xmlns:a="http://schemas.openxmlformats.org/drawingml/2006/main">
              <a:ext uri="{FF2B5EF4-FFF2-40B4-BE49-F238E27FC236}">
                <a16:creationId xmlns:a16="http://schemas.microsoft.com/office/drawing/2014/main" id="{B57E4DF1-5317-490B-A04A-95D222365AF0}"/>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Price lists, minimum orders, payment terms, delivery terms and logistics roles.</a:t>
            </a:r>
          </a:p>
        </p:txBody>
      </p:sp>
      <p:sp>
        <p:nvSpPr>
          <p:cNvPr id="9" name="">
            <a:extLst xmlns:a="http://schemas.openxmlformats.org/drawingml/2006/main">
              <a:ext uri="{FF2B5EF4-FFF2-40B4-BE49-F238E27FC236}">
                <a16:creationId xmlns:a16="http://schemas.microsoft.com/office/drawing/2014/main" id="{A3159FF3-C1AC-48D1-80CF-18982488909E}"/>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Consistent commercial policies</a:t>
            </a:r>
          </a:p>
        </p:txBody>
      </p:sp>
      <p:sp>
        <p:nvSpPr>
          <p:cNvPr id="10" name="">
            <a:extLst xmlns:a="http://schemas.openxmlformats.org/drawingml/2006/main">
              <a:ext uri="{FF2B5EF4-FFF2-40B4-BE49-F238E27FC236}">
                <a16:creationId xmlns:a16="http://schemas.microsoft.com/office/drawing/2014/main" id="{D3DFC9D1-FEA6-4CE9-9FDE-A1BEE37B96A8}"/>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Distinct assortments and clear rules for promotions and product positioning.</a:t>
            </a:r>
          </a:p>
        </p:txBody>
      </p:sp>
      <p:sp>
        <p:nvSpPr>
          <p:cNvPr id="11" name="">
            <a:extLst xmlns:a="http://schemas.openxmlformats.org/drawingml/2006/main">
              <a:ext uri="{FF2B5EF4-FFF2-40B4-BE49-F238E27FC236}">
                <a16:creationId xmlns:a16="http://schemas.microsoft.com/office/drawing/2014/main" id="{F598659F-423D-4CD7-80B9-AF2AAFCC53B0}"/>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Proposed model. Operating arrangements to be agreed with partners.</a:t>
            </a:r>
          </a:p>
        </p:txBody>
      </p:sp>
    </p:spTree>
    <p:extLst>
      <p:ext uri="{BB962C8B-B14F-4D97-AF65-F5344CB8AC3E}">
        <p14:creationId xmlns:p14="http://schemas.microsoft.com/office/powerpoint/2010/main" val="789941471"/>
      </p:ext>
    </p:extLst>
  </p:cSld>
</p:sld>
</file>

<file path=ppt/slides/slide34.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83F2E09-AE0E-45A5-BFCA-1EA62E454E2A}"/>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The launch roadmap</a:t>
            </a:r>
          </a:p>
        </p:txBody>
      </p:sp>
      <p:sp>
        <p:nvSpPr>
          <p:cNvPr id="2" name="">
            <a:extLst xmlns:a="http://schemas.openxmlformats.org/drawingml/2006/main">
              <a:ext uri="{FF2B5EF4-FFF2-40B4-BE49-F238E27FC236}">
                <a16:creationId xmlns:a16="http://schemas.microsoft.com/office/drawing/2014/main" id="{D24ABFE8-A28A-4DFF-B18D-8DED82031FB8}"/>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15</a:t>
            </a:r>
          </a:p>
        </p:txBody>
      </p:sp>
      <p:sp>
        <p:nvSpPr>
          <p:cNvPr id="3" name="">
            <a:extLst xmlns:a="http://schemas.openxmlformats.org/drawingml/2006/main">
              <a:ext uri="{FF2B5EF4-FFF2-40B4-BE49-F238E27FC236}">
                <a16:creationId xmlns:a16="http://schemas.microsoft.com/office/drawing/2014/main" id="{82137FB9-2892-4AD9-8144-31A356DF0FFD}"/>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Months 1–3 · Preparation</a:t>
            </a:r>
          </a:p>
        </p:txBody>
      </p:sp>
      <p:sp>
        <p:nvSpPr>
          <p:cNvPr id="4" name="">
            <a:extLst xmlns:a="http://schemas.openxmlformats.org/drawingml/2006/main">
              <a:ext uri="{FF2B5EF4-FFF2-40B4-BE49-F238E27FC236}">
                <a16:creationId xmlns:a16="http://schemas.microsoft.com/office/drawing/2014/main" id="{0C65AAAA-7C54-4D61-911F-2DD00286D5BC}"/>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Qualify producers, prioritise markets and identify distributors.</a:t>
            </a:r>
          </a:p>
        </p:txBody>
      </p:sp>
      <p:sp>
        <p:nvSpPr>
          <p:cNvPr id="5" name="">
            <a:extLst xmlns:a="http://schemas.openxmlformats.org/drawingml/2006/main">
              <a:ext uri="{FF2B5EF4-FFF2-40B4-BE49-F238E27FC236}">
                <a16:creationId xmlns:a16="http://schemas.microsoft.com/office/drawing/2014/main" id="{E7B08DA8-50EF-48DE-B601-C58AFA739B7D}"/>
              </a:ext>
            </a:extLst>
          </p:cNvPr>
          <p:cNvSpPr>
            <a:spLocks xmlns:a="http://schemas.openxmlformats.org/drawingml/2006/main" noGrp="1"/>
          </p:cNvSpPr>
          <p:nvPr/>
        </p:nvSpPr>
        <p:spPr>
          <a:xfrm xmlns:a="http://schemas.openxmlformats.org/drawingml/2006/main">
            <a:off x="685800" y="28479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Months 4–6 · Pilot projects</a:t>
            </a:r>
          </a:p>
        </p:txBody>
      </p:sp>
      <p:sp>
        <p:nvSpPr>
          <p:cNvPr id="6" name="">
            <a:extLst xmlns:a="http://schemas.openxmlformats.org/drawingml/2006/main">
              <a:ext uri="{FF2B5EF4-FFF2-40B4-BE49-F238E27FC236}">
                <a16:creationId xmlns:a16="http://schemas.microsoft.com/office/drawing/2014/main" id="{264AC49A-2CDC-4377-A469-4CB6E29CD9CB}"/>
              </a:ext>
            </a:extLst>
          </p:cNvPr>
          <p:cNvSpPr>
            <a:spLocks xmlns:a="http://schemas.openxmlformats.org/drawingml/2006/main" noGrp="1"/>
          </p:cNvSpPr>
          <p:nvPr/>
        </p:nvSpPr>
        <p:spPr>
          <a:xfrm xmlns:a="http://schemas.openxmlformats.org/drawingml/2006/main">
            <a:off x="685800" y="32575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Initial agreements, product sampling and first orders in selected markets.</a:t>
            </a:r>
          </a:p>
        </p:txBody>
      </p:sp>
      <p:sp>
        <p:nvSpPr>
          <p:cNvPr id="7" name="">
            <a:extLst xmlns:a="http://schemas.openxmlformats.org/drawingml/2006/main">
              <a:ext uri="{FF2B5EF4-FFF2-40B4-BE49-F238E27FC236}">
                <a16:creationId xmlns:a16="http://schemas.microsoft.com/office/drawing/2014/main" id="{9DD07529-99B5-4144-AE9D-BB1848013CBB}"/>
              </a:ext>
            </a:extLst>
          </p:cNvPr>
          <p:cNvSpPr>
            <a:spLocks xmlns:a="http://schemas.openxmlformats.org/drawingml/2006/main" noGrp="1"/>
          </p:cNvSpPr>
          <p:nvPr/>
        </p:nvSpPr>
        <p:spPr>
          <a:xfrm xmlns:a="http://schemas.openxmlformats.org/drawingml/2006/main">
            <a:off x="685800" y="38290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Months 7–9 · Local development</a:t>
            </a:r>
          </a:p>
        </p:txBody>
      </p:sp>
      <p:sp>
        <p:nvSpPr>
          <p:cNvPr id="8" name="">
            <a:extLst xmlns:a="http://schemas.openxmlformats.org/drawingml/2006/main">
              <a:ext uri="{FF2B5EF4-FFF2-40B4-BE49-F238E27FC236}">
                <a16:creationId xmlns:a16="http://schemas.microsoft.com/office/drawing/2014/main" id="{F4AC9CF5-DD8A-4C08-99CB-3D49E7B7E911}"/>
              </a:ext>
            </a:extLst>
          </p:cNvPr>
          <p:cNvSpPr>
            <a:spLocks xmlns:a="http://schemas.openxmlformats.org/drawingml/2006/main" noGrp="1"/>
          </p:cNvSpPr>
          <p:nvPr/>
        </p:nvSpPr>
        <p:spPr>
          <a:xfrm xmlns:a="http://schemas.openxmlformats.org/drawingml/2006/main">
            <a:off x="685800" y="42386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Partner events, buyer feedback and improvements to supply arrangements.</a:t>
            </a:r>
          </a:p>
        </p:txBody>
      </p:sp>
      <p:sp>
        <p:nvSpPr>
          <p:cNvPr id="9" name="">
            <a:extLst xmlns:a="http://schemas.openxmlformats.org/drawingml/2006/main">
              <a:ext uri="{FF2B5EF4-FFF2-40B4-BE49-F238E27FC236}">
                <a16:creationId xmlns:a16="http://schemas.microsoft.com/office/drawing/2014/main" id="{02E42E52-4895-4F5E-87FC-2A0BBEA2D07E}"/>
              </a:ext>
            </a:extLst>
          </p:cNvPr>
          <p:cNvSpPr>
            <a:spLocks xmlns:a="http://schemas.openxmlformats.org/drawingml/2006/main" noGrp="1"/>
          </p:cNvSpPr>
          <p:nvPr/>
        </p:nvSpPr>
        <p:spPr>
          <a:xfrm xmlns:a="http://schemas.openxmlformats.org/drawingml/2006/main">
            <a:off x="685800" y="48101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Months 10–12 · Consolidation</a:t>
            </a:r>
          </a:p>
        </p:txBody>
      </p:sp>
      <p:sp>
        <p:nvSpPr>
          <p:cNvPr id="10" name="">
            <a:extLst xmlns:a="http://schemas.openxmlformats.org/drawingml/2006/main">
              <a:ext uri="{FF2B5EF4-FFF2-40B4-BE49-F238E27FC236}">
                <a16:creationId xmlns:a16="http://schemas.microsoft.com/office/drawing/2014/main" id="{E8227E86-35E1-43F8-B344-0992B3FA015D}"/>
              </a:ext>
            </a:extLst>
          </p:cNvPr>
          <p:cNvSpPr>
            <a:spLocks xmlns:a="http://schemas.openxmlformats.org/drawingml/2006/main" noGrp="1"/>
          </p:cNvSpPr>
          <p:nvPr/>
        </p:nvSpPr>
        <p:spPr>
          <a:xfrm xmlns:a="http://schemas.openxmlformats.org/drawingml/2006/main">
            <a:off x="685800" y="52197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Assess repeat orders and margins before expanding the network.</a:t>
            </a:r>
          </a:p>
        </p:txBody>
      </p:sp>
      <p:sp>
        <p:nvSpPr>
          <p:cNvPr id="11" name="">
            <a:extLst xmlns:a="http://schemas.openxmlformats.org/drawingml/2006/main">
              <a:ext uri="{FF2B5EF4-FFF2-40B4-BE49-F238E27FC236}">
                <a16:creationId xmlns:a16="http://schemas.microsoft.com/office/drawing/2014/main" id="{2AEE62C5-CAE2-4D6F-88B3-06D02C83E600}"/>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5A655B"/>
                </a:solidFill>
                <a:latin typeface="DejaVu Sans"/>
                <a:ea typeface="DejaVu Sans"/>
                <a:cs typeface="DejaVu Sans"/>
              </a:defRPr>
            </a:defPPr>
          </a:lstStyle>
          <a:p xmlns:a="http://schemas.openxmlformats.org/drawingml/2006/main">
            <a:pPr>
              <a:defRPr sz="1275" b="0">
                <a:solidFill>
                  <a:srgbClr val="5A655B"/>
                </a:solidFill>
                <a:latin typeface="DejaVu Sans"/>
                <a:ea typeface="DejaVu Sans"/>
                <a:cs typeface="DejaVu Sans"/>
              </a:defRPr>
            </a:pPr>
            <a:r>
              <a:rPr sz="1275" b="0">
                <a:solidFill>
                  <a:srgbClr val="5A655B"/>
                </a:solidFill>
                <a:latin typeface="DejaVu Sans"/>
                <a:ea typeface="DejaVu Sans"/>
                <a:cs typeface="DejaVu Sans"/>
              </a:rPr>
              <a:t>Indicative schedule from operational launch. Prioritise markets with suitable demand, reliable partners and viable logistics and economics.</a:t>
            </a:r>
          </a:p>
        </p:txBody>
      </p:sp>
    </p:spTree>
    <p:extLst>
      <p:ext uri="{BB962C8B-B14F-4D97-AF65-F5344CB8AC3E}">
        <p14:creationId xmlns:p14="http://schemas.microsoft.com/office/powerpoint/2010/main" val="72337397"/>
      </p:ext>
    </p:extLst>
  </p:cSld>
</p:sld>
</file>

<file path=ppt/slides/slide35.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94D964E-0764-40FA-8E23-5ADBA459FB79}"/>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Organisation and reliability</a:t>
            </a:r>
          </a:p>
        </p:txBody>
      </p:sp>
      <p:sp>
        <p:nvSpPr>
          <p:cNvPr id="2" name="">
            <a:extLst xmlns:a="http://schemas.openxmlformats.org/drawingml/2006/main">
              <a:ext uri="{FF2B5EF4-FFF2-40B4-BE49-F238E27FC236}">
                <a16:creationId xmlns:a16="http://schemas.microsoft.com/office/drawing/2014/main" id="{E3C9D72C-F11B-45AD-AA41-F27D40325ECA}"/>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16</a:t>
            </a:r>
          </a:p>
        </p:txBody>
      </p:sp>
      <p:sp>
        <p:nvSpPr>
          <p:cNvPr id="3" name="">
            <a:extLst xmlns:a="http://schemas.openxmlformats.org/drawingml/2006/main">
              <a:ext uri="{FF2B5EF4-FFF2-40B4-BE49-F238E27FC236}">
                <a16:creationId xmlns:a16="http://schemas.microsoft.com/office/drawing/2014/main" id="{D48857AE-718F-4497-8C6B-B2D51EFBE001}"/>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Relationships and export development</a:t>
            </a:r>
          </a:p>
        </p:txBody>
      </p:sp>
      <p:sp>
        <p:nvSpPr>
          <p:cNvPr id="4" name="">
            <a:extLst xmlns:a="http://schemas.openxmlformats.org/drawingml/2006/main">
              <a:ext uri="{FF2B5EF4-FFF2-40B4-BE49-F238E27FC236}">
                <a16:creationId xmlns:a16="http://schemas.microsoft.com/office/drawing/2014/main" id="{9AA4AD9F-8F61-4211-8A1D-F078A52D9DC3}"/>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Manage producer and distributor relationships with clear commercial ownership.</a:t>
            </a:r>
          </a:p>
        </p:txBody>
      </p:sp>
      <p:sp>
        <p:nvSpPr>
          <p:cNvPr id="5" name="">
            <a:extLst xmlns:a="http://schemas.openxmlformats.org/drawingml/2006/main">
              <a:ext uri="{FF2B5EF4-FFF2-40B4-BE49-F238E27FC236}">
                <a16:creationId xmlns:a16="http://schemas.microsoft.com/office/drawing/2014/main" id="{35C55B40-DFAB-48A0-858D-BA190EF53E6A}"/>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Quality and documentation</a:t>
            </a:r>
          </a:p>
        </p:txBody>
      </p:sp>
      <p:sp>
        <p:nvSpPr>
          <p:cNvPr id="6" name="">
            <a:extLst xmlns:a="http://schemas.openxmlformats.org/drawingml/2006/main">
              <a:ext uri="{FF2B5EF4-FFF2-40B4-BE49-F238E27FC236}">
                <a16:creationId xmlns:a16="http://schemas.microsoft.com/office/drawing/2014/main" id="{9A407323-3EF4-4BFE-8012-FB4C878C3E2C}"/>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Supplier qualification, traceability and destination-country requirements.</a:t>
            </a:r>
          </a:p>
        </p:txBody>
      </p:sp>
      <p:sp>
        <p:nvSpPr>
          <p:cNvPr id="7" name="">
            <a:extLst xmlns:a="http://schemas.openxmlformats.org/drawingml/2006/main">
              <a:ext uri="{FF2B5EF4-FFF2-40B4-BE49-F238E27FC236}">
                <a16:creationId xmlns:a16="http://schemas.microsoft.com/office/drawing/2014/main" id="{C2A00898-8526-452C-B4E8-0140D86761AC}"/>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Logistics and storage</a:t>
            </a:r>
          </a:p>
        </p:txBody>
      </p:sp>
      <p:sp>
        <p:nvSpPr>
          <p:cNvPr id="8" name="">
            <a:extLst xmlns:a="http://schemas.openxmlformats.org/drawingml/2006/main">
              <a:ext uri="{FF2B5EF4-FFF2-40B4-BE49-F238E27FC236}">
                <a16:creationId xmlns:a16="http://schemas.microsoft.com/office/drawing/2014/main" id="{B46B2A54-56B6-4508-BB61-65DA9E557A34}"/>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Coordinate shipments and cold chain management where required.</a:t>
            </a:r>
          </a:p>
        </p:txBody>
      </p:sp>
      <p:sp>
        <p:nvSpPr>
          <p:cNvPr id="9" name="">
            <a:extLst xmlns:a="http://schemas.openxmlformats.org/drawingml/2006/main">
              <a:ext uri="{FF2B5EF4-FFF2-40B4-BE49-F238E27FC236}">
                <a16:creationId xmlns:a16="http://schemas.microsoft.com/office/drawing/2014/main" id="{F6340A3E-ABCC-41E3-8B4B-F8C7A0731CDA}"/>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Administration and oversight</a:t>
            </a:r>
          </a:p>
        </p:txBody>
      </p:sp>
      <p:sp>
        <p:nvSpPr>
          <p:cNvPr id="10" name="">
            <a:extLst xmlns:a="http://schemas.openxmlformats.org/drawingml/2006/main">
              <a:ext uri="{FF2B5EF4-FFF2-40B4-BE49-F238E27FC236}">
                <a16:creationId xmlns:a16="http://schemas.microsoft.com/office/drawing/2014/main" id="{E8A9B0FC-AEC4-476A-9CEF-681BAF73D2C9}"/>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Manage orders, collections, credit risk and margins by market.</a:t>
            </a:r>
          </a:p>
        </p:txBody>
      </p:sp>
      <p:sp>
        <p:nvSpPr>
          <p:cNvPr id="11" name="">
            <a:extLst xmlns:a="http://schemas.openxmlformats.org/drawingml/2006/main">
              <a:ext uri="{FF2B5EF4-FFF2-40B4-BE49-F238E27FC236}">
                <a16:creationId xmlns:a16="http://schemas.microsoft.com/office/drawing/2014/main" id="{D196BA6A-430A-4A08-8357-66A30694A6AE}"/>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Proposed model. Operating arrangements to be agreed with partners.</a:t>
            </a:r>
          </a:p>
        </p:txBody>
      </p:sp>
    </p:spTree>
    <p:extLst>
      <p:ext uri="{BB962C8B-B14F-4D97-AF65-F5344CB8AC3E}">
        <p14:creationId xmlns:p14="http://schemas.microsoft.com/office/powerpoint/2010/main" val="1153754334"/>
      </p:ext>
    </p:extLst>
  </p:cSld>
</p:sld>
</file>

<file path=ppt/slides/slide36.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B77A1AF-C0EA-40CC-998D-67F9CD88C2D5}"/>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27372E"/>
                </a:solidFill>
                <a:latin typeface="Bitstream Charter"/>
                <a:ea typeface="Bitstream Charter"/>
                <a:cs typeface="Bitstream Charter"/>
              </a:defRPr>
            </a:defPPr>
          </a:lstStyle>
          <a:p xmlns:a="http://schemas.openxmlformats.org/drawingml/2006/main">
            <a:pPr>
              <a:defRPr sz="3300" b="0">
                <a:solidFill>
                  <a:srgbClr val="27372E"/>
                </a:solidFill>
                <a:latin typeface="Bitstream Charter"/>
                <a:ea typeface="Bitstream Charter"/>
                <a:cs typeface="Bitstream Charter"/>
              </a:defRPr>
            </a:pPr>
            <a:r>
              <a:rPr sz="3300" b="0">
                <a:solidFill>
                  <a:srgbClr val="27372E"/>
                </a:solidFill>
                <a:latin typeface="Bitstream Charter"/>
                <a:ea typeface="Bitstream Charter"/>
                <a:cs typeface="Bitstream Charter"/>
              </a:rPr>
              <a:t>Events that support sales</a:t>
            </a:r>
          </a:p>
        </p:txBody>
      </p:sp>
      <p:sp>
        <p:nvSpPr>
          <p:cNvPr id="2" name="">
            <a:extLst xmlns:a="http://schemas.openxmlformats.org/drawingml/2006/main">
              <a:ext uri="{FF2B5EF4-FFF2-40B4-BE49-F238E27FC236}">
                <a16:creationId xmlns:a16="http://schemas.microsoft.com/office/drawing/2014/main" id="{83C6655D-8D38-4D80-AB22-49BAC733FA2A}"/>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17</a:t>
            </a:r>
          </a:p>
        </p:txBody>
      </p:sp>
      <p:sp>
        <p:nvSpPr>
          <p:cNvPr id="3" name="">
            <a:extLst xmlns:a="http://schemas.openxmlformats.org/drawingml/2006/main">
              <a:ext uri="{FF2B5EF4-FFF2-40B4-BE49-F238E27FC236}">
                <a16:creationId xmlns:a16="http://schemas.microsoft.com/office/drawing/2014/main" id="{B83C7C49-87F6-47D6-ADA6-9AE2D1ADC57F}"/>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The export company</a:t>
            </a:r>
          </a:p>
        </p:txBody>
      </p:sp>
      <p:sp>
        <p:nvSpPr>
          <p:cNvPr id="4" name="">
            <a:extLst xmlns:a="http://schemas.openxmlformats.org/drawingml/2006/main">
              <a:ext uri="{FF2B5EF4-FFF2-40B4-BE49-F238E27FC236}">
                <a16:creationId xmlns:a16="http://schemas.microsoft.com/office/drawing/2014/main" id="{02BE7984-6311-4D2A-AB76-2DA051EC8588}"/>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Coordinates products, producers, presentation content and samples.</a:t>
            </a:r>
          </a:p>
        </p:txBody>
      </p:sp>
      <p:sp>
        <p:nvSpPr>
          <p:cNvPr id="5" name="">
            <a:extLst xmlns:a="http://schemas.openxmlformats.org/drawingml/2006/main">
              <a:ext uri="{FF2B5EF4-FFF2-40B4-BE49-F238E27FC236}">
                <a16:creationId xmlns:a16="http://schemas.microsoft.com/office/drawing/2014/main" id="{B85AB01D-E1EA-4361-B46D-8A4F45B665A9}"/>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The local distributor</a:t>
            </a:r>
          </a:p>
        </p:txBody>
      </p:sp>
      <p:sp>
        <p:nvSpPr>
          <p:cNvPr id="6" name="">
            <a:extLst xmlns:a="http://schemas.openxmlformats.org/drawingml/2006/main">
              <a:ext uri="{FF2B5EF4-FFF2-40B4-BE49-F238E27FC236}">
                <a16:creationId xmlns:a16="http://schemas.microsoft.com/office/drawing/2014/main" id="{5B3C776D-FECB-4AA7-9C9F-C7F5BF9FF9CD}"/>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Selects and invites buyers, proposes the venue and handles sales follow-up.</a:t>
            </a:r>
          </a:p>
        </p:txBody>
      </p:sp>
      <p:sp>
        <p:nvSpPr>
          <p:cNvPr id="7" name="">
            <a:extLst xmlns:a="http://schemas.openxmlformats.org/drawingml/2006/main">
              <a:ext uri="{FF2B5EF4-FFF2-40B4-BE49-F238E27FC236}">
                <a16:creationId xmlns:a16="http://schemas.microsoft.com/office/drawing/2014/main" id="{A9D768A8-772F-4C6A-A010-79B367A26635}"/>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An agreed plan for each event</a:t>
            </a:r>
          </a:p>
        </p:txBody>
      </p:sp>
      <p:sp>
        <p:nvSpPr>
          <p:cNvPr id="8" name="">
            <a:extLst xmlns:a="http://schemas.openxmlformats.org/drawingml/2006/main">
              <a:ext uri="{FF2B5EF4-FFF2-40B4-BE49-F238E27FC236}">
                <a16:creationId xmlns:a16="http://schemas.microsoft.com/office/drawing/2014/main" id="{F71DBEE5-9F59-42DE-81C2-9090420A8E31}"/>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Budget, cost sharing, responsibilities and objectives defined in advance.</a:t>
            </a:r>
          </a:p>
        </p:txBody>
      </p:sp>
      <p:sp>
        <p:nvSpPr>
          <p:cNvPr id="9" name="">
            <a:extLst xmlns:a="http://schemas.openxmlformats.org/drawingml/2006/main">
              <a:ext uri="{FF2B5EF4-FFF2-40B4-BE49-F238E27FC236}">
                <a16:creationId xmlns:a16="http://schemas.microsoft.com/office/drawing/2014/main" id="{1DD78715-F5CE-4EFE-B4DD-23FD4C954F92}"/>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27372E"/>
                </a:solidFill>
                <a:latin typeface="Bitstream Charter"/>
                <a:ea typeface="Bitstream Charter"/>
                <a:cs typeface="Bitstream Charter"/>
              </a:defRPr>
            </a:defPPr>
          </a:lstStyle>
          <a:p xmlns:a="http://schemas.openxmlformats.org/drawingml/2006/main">
            <a:pPr>
              <a:defRPr sz="2175" b="0">
                <a:solidFill>
                  <a:srgbClr val="27372E"/>
                </a:solidFill>
                <a:latin typeface="Bitstream Charter"/>
                <a:ea typeface="Bitstream Charter"/>
                <a:cs typeface="Bitstream Charter"/>
              </a:defRPr>
            </a:pPr>
            <a:r>
              <a:rPr sz="2175" b="0">
                <a:solidFill>
                  <a:srgbClr val="27372E"/>
                </a:solidFill>
                <a:latin typeface="Bitstream Charter"/>
                <a:ea typeface="Bitstream Charter"/>
                <a:cs typeface="Bitstream Charter"/>
              </a:rPr>
              <a:t>Measurable results</a:t>
            </a:r>
          </a:p>
        </p:txBody>
      </p:sp>
      <p:sp>
        <p:nvSpPr>
          <p:cNvPr id="10" name="">
            <a:extLst xmlns:a="http://schemas.openxmlformats.org/drawingml/2006/main">
              <a:ext uri="{FF2B5EF4-FFF2-40B4-BE49-F238E27FC236}">
                <a16:creationId xmlns:a16="http://schemas.microsoft.com/office/drawing/2014/main" id="{8E0CE394-06FD-48AF-8291-7B1F0961C082}"/>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27372E"/>
                </a:solidFill>
                <a:latin typeface="DejaVu Sans"/>
                <a:ea typeface="DejaVu Sans"/>
                <a:cs typeface="DejaVu Sans"/>
              </a:defRPr>
            </a:defPPr>
          </a:lstStyle>
          <a:p xmlns:a="http://schemas.openxmlformats.org/drawingml/2006/main">
            <a:pPr>
              <a:defRPr sz="1800" b="0">
                <a:solidFill>
                  <a:srgbClr val="27372E"/>
                </a:solidFill>
                <a:latin typeface="DejaVu Sans"/>
                <a:ea typeface="DejaVu Sans"/>
                <a:cs typeface="DejaVu Sans"/>
              </a:defRPr>
            </a:pPr>
            <a:r>
              <a:rPr sz="1800" b="0">
                <a:solidFill>
                  <a:srgbClr val="27372E"/>
                </a:solidFill>
                <a:latin typeface="DejaVu Sans"/>
                <a:ea typeface="DejaVu Sans"/>
                <a:cs typeface="DejaVu Sans"/>
              </a:rPr>
              <a:t>Buyer participation, sample requests, first orders and repeat purchases.</a:t>
            </a:r>
          </a:p>
        </p:txBody>
      </p:sp>
      <p:sp>
        <p:nvSpPr>
          <p:cNvPr id="11" name="">
            <a:extLst xmlns:a="http://schemas.openxmlformats.org/drawingml/2006/main">
              <a:ext uri="{FF2B5EF4-FFF2-40B4-BE49-F238E27FC236}">
                <a16:creationId xmlns:a16="http://schemas.microsoft.com/office/drawing/2014/main" id="{E569E2E7-24BA-4927-80AA-B842973320FA}"/>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5A655B"/>
                </a:solidFill>
                <a:latin typeface="DejaVu Sans"/>
                <a:ea typeface="DejaVu Sans"/>
                <a:cs typeface="DejaVu Sans"/>
              </a:defRPr>
            </a:defPPr>
          </a:lstStyle>
          <a:p xmlns:a="http://schemas.openxmlformats.org/drawingml/2006/main">
            <a:pPr>
              <a:defRPr sz="1350" b="0">
                <a:solidFill>
                  <a:srgbClr val="5A655B"/>
                </a:solidFill>
                <a:latin typeface="DejaVu Sans"/>
                <a:ea typeface="DejaVu Sans"/>
                <a:cs typeface="DejaVu Sans"/>
              </a:defRPr>
            </a:pPr>
            <a:r>
              <a:rPr sz="1350" b="0">
                <a:solidFill>
                  <a:srgbClr val="5A655B"/>
                </a:solidFill>
                <a:latin typeface="DejaVu Sans"/>
                <a:ea typeface="DejaVu Sans"/>
                <a:cs typeface="DejaVu Sans"/>
              </a:rPr>
              <a:t>Proposed model. Operating arrangements to be agreed with partners.</a:t>
            </a:r>
          </a:p>
        </p:txBody>
      </p:sp>
    </p:spTree>
    <p:extLst>
      <p:ext uri="{BB962C8B-B14F-4D97-AF65-F5344CB8AC3E}">
        <p14:creationId xmlns:p14="http://schemas.microsoft.com/office/powerpoint/2010/main" val="614095047"/>
      </p:ext>
    </p:extLst>
  </p:cSld>
</p:sld>
</file>

<file path=ppt/slides/slide37.xml><?xml version="1.0" encoding="utf-8"?>
<p:sld xmlns:p="http://schemas.openxmlformats.org/presentationml/2006/main">
  <p:cSld>
    <p:bg>
      <p:bgPr>
        <a:solidFill xmlns:a="http://schemas.openxmlformats.org/drawingml/2006/main">
          <a:srgbClr val="273B2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6612A33-E43B-40A3-950E-2AA925EFC4C3}"/>
              </a:ext>
            </a:extLst>
          </p:cNvPr>
          <p:cNvSpPr>
            <a:spLocks xmlns:a="http://schemas.openxmlformats.org/drawingml/2006/main" noGrp="1"/>
          </p:cNvSpPr>
          <p:nvPr/>
        </p:nvSpPr>
        <p:spPr>
          <a:xfrm xmlns:a="http://schemas.openxmlformats.org/drawingml/2006/main">
            <a:off x="685800" y="609600"/>
            <a:ext cx="10668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00" b="0">
                <a:solidFill>
                  <a:srgbClr val="F5F1E8"/>
                </a:solidFill>
                <a:latin typeface="Bitstream Charter"/>
                <a:ea typeface="Bitstream Charter"/>
                <a:cs typeface="Bitstream Charter"/>
              </a:defRPr>
            </a:defPPr>
          </a:lstStyle>
          <a:p xmlns:a="http://schemas.openxmlformats.org/drawingml/2006/main">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Starting the partnership</a:t>
            </a:r>
          </a:p>
        </p:txBody>
      </p:sp>
      <p:sp>
        <p:nvSpPr>
          <p:cNvPr id="2" name="">
            <a:extLst xmlns:a="http://schemas.openxmlformats.org/drawingml/2006/main">
              <a:ext uri="{FF2B5EF4-FFF2-40B4-BE49-F238E27FC236}">
                <a16:creationId xmlns:a16="http://schemas.microsoft.com/office/drawing/2014/main" id="{CEF3367C-1D62-4FED-BF2F-9C0B9E5DC551}"/>
              </a:ext>
            </a:extLst>
          </p:cNvPr>
          <p:cNvSpPr>
            <a:spLocks xmlns:a="http://schemas.openxmlformats.org/drawingml/2006/main" noGrp="1"/>
          </p:cNvSpPr>
          <p:nvPr/>
        </p:nvSpPr>
        <p:spPr>
          <a:xfrm xmlns:a="http://schemas.openxmlformats.org/drawingml/2006/main">
            <a:off x="11049000" y="6334125"/>
            <a:ext cx="457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18</a:t>
            </a:r>
          </a:p>
        </p:txBody>
      </p:sp>
      <p:sp>
        <p:nvSpPr>
          <p:cNvPr id="3" name="">
            <a:extLst xmlns:a="http://schemas.openxmlformats.org/drawingml/2006/main">
              <a:ext uri="{FF2B5EF4-FFF2-40B4-BE49-F238E27FC236}">
                <a16:creationId xmlns:a16="http://schemas.microsoft.com/office/drawing/2014/main" id="{DF467533-FA05-4970-8395-84196B092E7E}"/>
              </a:ext>
            </a:extLst>
          </p:cNvPr>
          <p:cNvSpPr>
            <a:spLocks xmlns:a="http://schemas.openxmlformats.org/drawingml/2006/main" noGrp="1"/>
          </p:cNvSpPr>
          <p:nvPr/>
        </p:nvSpPr>
        <p:spPr>
          <a:xfrm xmlns:a="http://schemas.openxmlformats.org/drawingml/2006/main">
            <a:off x="685800" y="186690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Understanding the market</a:t>
            </a:r>
          </a:p>
        </p:txBody>
      </p:sp>
      <p:sp>
        <p:nvSpPr>
          <p:cNvPr id="4" name="">
            <a:extLst xmlns:a="http://schemas.openxmlformats.org/drawingml/2006/main">
              <a:ext uri="{FF2B5EF4-FFF2-40B4-BE49-F238E27FC236}">
                <a16:creationId xmlns:a16="http://schemas.microsoft.com/office/drawing/2014/main" id="{81180F15-08D8-4CE0-B1D3-519DA64EB4A8}"/>
              </a:ext>
            </a:extLst>
          </p:cNvPr>
          <p:cNvSpPr>
            <a:spLocks xmlns:a="http://schemas.openxmlformats.org/drawingml/2006/main" noGrp="1"/>
          </p:cNvSpPr>
          <p:nvPr/>
        </p:nvSpPr>
        <p:spPr>
          <a:xfrm xmlns:a="http://schemas.openxmlformats.org/drawingml/2006/main">
            <a:off x="685800" y="227647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Discuss customers, channels and local opportunities.</a:t>
            </a:r>
          </a:p>
        </p:txBody>
      </p:sp>
      <p:sp>
        <p:nvSpPr>
          <p:cNvPr id="5" name="">
            <a:extLst xmlns:a="http://schemas.openxmlformats.org/drawingml/2006/main">
              <a:ext uri="{FF2B5EF4-FFF2-40B4-BE49-F238E27FC236}">
                <a16:creationId xmlns:a16="http://schemas.microsoft.com/office/drawing/2014/main" id="{C65801B2-03EF-4EBA-B896-25B9B956A3D0}"/>
              </a:ext>
            </a:extLst>
          </p:cNvPr>
          <p:cNvSpPr>
            <a:spLocks xmlns:a="http://schemas.openxmlformats.org/drawingml/2006/main" noGrp="1"/>
          </p:cNvSpPr>
          <p:nvPr/>
        </p:nvSpPr>
        <p:spPr>
          <a:xfrm xmlns:a="http://schemas.openxmlformats.org/drawingml/2006/main">
            <a:off x="685800" y="292417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Defining the proposal</a:t>
            </a:r>
          </a:p>
        </p:txBody>
      </p:sp>
      <p:sp>
        <p:nvSpPr>
          <p:cNvPr id="6" name="">
            <a:extLst xmlns:a="http://schemas.openxmlformats.org/drawingml/2006/main">
              <a:ext uri="{FF2B5EF4-FFF2-40B4-BE49-F238E27FC236}">
                <a16:creationId xmlns:a16="http://schemas.microsoft.com/office/drawing/2014/main" id="{8DB5FCB1-CF56-4006-840A-6F161C0F1BC2}"/>
              </a:ext>
            </a:extLst>
          </p:cNvPr>
          <p:cNvSpPr>
            <a:spLocks xmlns:a="http://schemas.openxmlformats.org/drawingml/2006/main" noGrp="1"/>
          </p:cNvSpPr>
          <p:nvPr/>
        </p:nvSpPr>
        <p:spPr>
          <a:xfrm xmlns:a="http://schemas.openxmlformats.org/drawingml/2006/main">
            <a:off x="685800" y="333375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Jointly select products, formats and commercial terms.</a:t>
            </a:r>
          </a:p>
        </p:txBody>
      </p:sp>
      <p:sp>
        <p:nvSpPr>
          <p:cNvPr id="7" name="">
            <a:extLst xmlns:a="http://schemas.openxmlformats.org/drawingml/2006/main">
              <a:ext uri="{FF2B5EF4-FFF2-40B4-BE49-F238E27FC236}">
                <a16:creationId xmlns:a16="http://schemas.microsoft.com/office/drawing/2014/main" id="{CC9ABA14-09DA-424A-956A-D714B43DB09F}"/>
              </a:ext>
            </a:extLst>
          </p:cNvPr>
          <p:cNvSpPr>
            <a:spLocks xmlns:a="http://schemas.openxmlformats.org/drawingml/2006/main" noGrp="1"/>
          </p:cNvSpPr>
          <p:nvPr/>
        </p:nvSpPr>
        <p:spPr>
          <a:xfrm xmlns:a="http://schemas.openxmlformats.org/drawingml/2006/main">
            <a:off x="685800" y="3981450"/>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Sampling and tasting</a:t>
            </a:r>
          </a:p>
        </p:txBody>
      </p:sp>
      <p:sp>
        <p:nvSpPr>
          <p:cNvPr id="8" name="">
            <a:extLst xmlns:a="http://schemas.openxmlformats.org/drawingml/2006/main">
              <a:ext uri="{FF2B5EF4-FFF2-40B4-BE49-F238E27FC236}">
                <a16:creationId xmlns:a16="http://schemas.microsoft.com/office/drawing/2014/main" id="{A743F421-CCB3-4113-AD82-A3BCDA126A46}"/>
              </a:ext>
            </a:extLst>
          </p:cNvPr>
          <p:cNvSpPr>
            <a:spLocks xmlns:a="http://schemas.openxmlformats.org/drawingml/2006/main" noGrp="1"/>
          </p:cNvSpPr>
          <p:nvPr/>
        </p:nvSpPr>
        <p:spPr>
          <a:xfrm xmlns:a="http://schemas.openxmlformats.org/drawingml/2006/main">
            <a:off x="685800" y="4391025"/>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Evaluate the selection with the distributor and selected buyers.</a:t>
            </a:r>
          </a:p>
        </p:txBody>
      </p:sp>
      <p:sp>
        <p:nvSpPr>
          <p:cNvPr id="9" name="">
            <a:extLst xmlns:a="http://schemas.openxmlformats.org/drawingml/2006/main">
              <a:ext uri="{FF2B5EF4-FFF2-40B4-BE49-F238E27FC236}">
                <a16:creationId xmlns:a16="http://schemas.microsoft.com/office/drawing/2014/main" id="{C0824344-BB7E-43AD-9262-9D0C2C6E61EA}"/>
              </a:ext>
            </a:extLst>
          </p:cNvPr>
          <p:cNvSpPr>
            <a:spLocks xmlns:a="http://schemas.openxmlformats.org/drawingml/2006/main" noGrp="1"/>
          </p:cNvSpPr>
          <p:nvPr/>
        </p:nvSpPr>
        <p:spPr>
          <a:xfrm xmlns:a="http://schemas.openxmlformats.org/drawingml/2006/main">
            <a:off x="685800" y="5038725"/>
            <a:ext cx="10382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F5F1E8"/>
                </a:solidFill>
                <a:latin typeface="Bitstream Charter"/>
                <a:ea typeface="Bitstream Charter"/>
                <a:cs typeface="Bitstream Charter"/>
              </a:defRPr>
            </a:defPPr>
          </a:lstStyle>
          <a:p xmlns:a="http://schemas.openxmlformats.org/drawingml/2006/main">
            <a:pPr>
              <a:defRPr sz="2175" b="0">
                <a:solidFill>
                  <a:srgbClr val="F5F1E8"/>
                </a:solidFill>
                <a:latin typeface="Bitstream Charter"/>
                <a:ea typeface="Bitstream Charter"/>
                <a:cs typeface="Bitstream Charter"/>
              </a:defRPr>
            </a:pPr>
            <a:r>
              <a:rPr sz="2175" b="0">
                <a:solidFill>
                  <a:srgbClr val="F5F1E8"/>
                </a:solidFill>
                <a:latin typeface="Bitstream Charter"/>
                <a:ea typeface="Bitstream Charter"/>
                <a:cs typeface="Bitstream Charter"/>
              </a:rPr>
              <a:t>Pilot collaboration</a:t>
            </a:r>
          </a:p>
        </p:txBody>
      </p:sp>
      <p:sp>
        <p:nvSpPr>
          <p:cNvPr id="10" name="">
            <a:extLst xmlns:a="http://schemas.openxmlformats.org/drawingml/2006/main">
              <a:ext uri="{FF2B5EF4-FFF2-40B4-BE49-F238E27FC236}">
                <a16:creationId xmlns:a16="http://schemas.microsoft.com/office/drawing/2014/main" id="{046E1B16-B1A3-44B3-9D76-6E7704A42938}"/>
              </a:ext>
            </a:extLst>
          </p:cNvPr>
          <p:cNvSpPr>
            <a:spLocks xmlns:a="http://schemas.openxmlformats.org/drawingml/2006/main" noGrp="1"/>
          </p:cNvSpPr>
          <p:nvPr/>
        </p:nvSpPr>
        <p:spPr>
          <a:xfrm xmlns:a="http://schemas.openxmlformats.org/drawingml/2006/main">
            <a:off x="685800" y="5448300"/>
            <a:ext cx="103822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F5F1E8"/>
                </a:solidFill>
                <a:latin typeface="DejaVu Sans"/>
                <a:ea typeface="DejaVu Sans"/>
                <a:cs typeface="DejaVu Sans"/>
              </a:defRPr>
            </a:defPPr>
          </a:lstStyle>
          <a:p xmlns:a="http://schemas.openxmlformats.org/drawingml/2006/main">
            <a:pPr>
              <a:defRPr sz="1800" b="0">
                <a:solidFill>
                  <a:srgbClr val="F5F1E8"/>
                </a:solidFill>
                <a:latin typeface="DejaVu Sans"/>
                <a:ea typeface="DejaVu Sans"/>
                <a:cs typeface="DejaVu Sans"/>
              </a:defRPr>
            </a:pPr>
            <a:r>
              <a:rPr sz="1800" b="0">
                <a:solidFill>
                  <a:srgbClr val="F5F1E8"/>
                </a:solidFill>
                <a:latin typeface="DejaVu Sans"/>
                <a:ea typeface="DejaVu Sans"/>
                <a:cs typeface="DejaVu Sans"/>
              </a:rPr>
              <a:t>Place first orders and review results before expanding activity.</a:t>
            </a:r>
          </a:p>
        </p:txBody>
      </p:sp>
      <p:sp>
        <p:nvSpPr>
          <p:cNvPr id="11" name="">
            <a:extLst xmlns:a="http://schemas.openxmlformats.org/drawingml/2006/main">
              <a:ext uri="{FF2B5EF4-FFF2-40B4-BE49-F238E27FC236}">
                <a16:creationId xmlns:a16="http://schemas.microsoft.com/office/drawing/2014/main" id="{4904F63E-919D-4B1B-B465-690CE532FD0B}"/>
              </a:ext>
            </a:extLst>
          </p:cNvPr>
          <p:cNvSpPr>
            <a:spLocks xmlns:a="http://schemas.openxmlformats.org/drawingml/2006/main" noGrp="1"/>
          </p:cNvSpPr>
          <p:nvPr/>
        </p:nvSpPr>
        <p:spPr>
          <a:xfrm xmlns:a="http://schemas.openxmlformats.org/drawingml/2006/main">
            <a:off x="685800" y="6115050"/>
            <a:ext cx="98583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BC9B63"/>
                </a:solidFill>
                <a:latin typeface="DejaVu Sans"/>
                <a:ea typeface="DejaVu Sans"/>
                <a:cs typeface="DejaVu Sans"/>
              </a:defRPr>
            </a:defPPr>
          </a:lstStyle>
          <a:p xmlns:a="http://schemas.openxmlformats.org/drawingml/2006/main">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Proposed model. Operating arrangements to be agreed with partners.</a:t>
            </a:r>
          </a:p>
        </p:txBody>
      </p:sp>
    </p:spTree>
    <p:extLst>
      <p:ext uri="{BB962C8B-B14F-4D97-AF65-F5344CB8AC3E}">
        <p14:creationId xmlns:p14="http://schemas.microsoft.com/office/powerpoint/2010/main" val="741051032"/>
      </p:ext>
    </p:extLst>
  </p:cSld>
</p:sld>
</file>

<file path=ppt/slides/slide38.xml><?xml version="1.0" encoding="utf-8"?>
<p:sld xmlns:a="http://schemas.openxmlformats.org/drawingml/2006/main" xmlns:ns2="http://schemas.microsoft.com/office/drawing/2014/main" xmlns:ns3="http://schemas.microsoft.com/office/powerpoint/2010/main" xmlns:p="http://schemas.openxmlformats.org/presentationml/2006/main">
  <p:cSld>
    <p:bg>
      <p:bgPr>
        <a:solidFill>
          <a:srgbClr val="273B2F"/>
        </a:solidFill>
      </p:bgPr>
    </p:bg>
    <p:spTree>
      <p:nvGrpSpPr>
        <p:cNvPr id="1" name=""/>
        <p:cNvGrpSpPr/>
        <p:nvPr/>
      </p:nvGrpSpPr>
      <p:grpSpPr>
        <a:xfrm/>
      </p:grpSpPr>
      <p:sp>
        <p:nvSpPr>
          <p:cNvPr id="7" name="">
            <a:extLst>
              <a:ext uri="{FF2B5EF4-FFF2-40B4-BE49-F238E27FC236}">
                <ns2:creationId id="{3B8E5A0C-D212-4C63-AB71-5F32F458E57D}"/>
              </a:ext>
            </a:extLst>
          </p:cNvPr>
          <p:cNvSpPr>
            <a:spLocks noGrp="1"/>
          </p:cNvSpPr>
          <p:nvPr/>
        </p:nvSpPr>
        <p:spPr>
          <a:xfrm>
            <a:off x="685800" y="609600"/>
            <a:ext cx="10668000" cy="1047750"/>
          </a:xfrm>
          <a:prstGeom prst="rect">
            <a:avLst/>
          </a:prstGeom>
          <a:noFill/>
          <a:ln w="0">
            <a:noFill/>
          </a:ln>
        </p:spPr>
        <p:txBody>
          <a:bodyPr lIns="0" tIns="0" rIns="0" bIns="0" anchor="t">
            <a:noAutofit/>
          </a:bodyPr>
          <a:lstStyle>
            <a:defPPr>
              <a:defRPr sz="3300" b="0">
                <a:solidFill>
                  <a:srgbClr val="F5F1E8"/>
                </a:solidFill>
                <a:latin typeface="Bitstream Charter"/>
                <a:ea typeface="Bitstream Charter"/>
                <a:cs typeface="Bitstream Charter"/>
              </a:defRPr>
            </a:defPPr>
          </a:lstStyle>
          <a:p>
            <a:pPr>
              <a:defRPr sz="3300" b="0">
                <a:solidFill>
                  <a:srgbClr val="F5F1E8"/>
                </a:solidFill>
                <a:latin typeface="Bitstream Charter"/>
                <a:ea typeface="Bitstream Charter"/>
                <a:cs typeface="Bitstream Charter"/>
              </a:defRPr>
            </a:pPr>
            <a:r>
              <a:rPr sz="3300" b="0">
                <a:solidFill>
                  <a:srgbClr val="F5F1E8"/>
                </a:solidFill>
                <a:latin typeface="Bitstream Charter"/>
                <a:ea typeface="Bitstream Charter"/>
                <a:cs typeface="Bitstream Charter"/>
              </a:rPr>
              <a:t>Growing together, preserving identity</a:t>
            </a:r>
          </a:p>
        </p:txBody>
      </p:sp>
      <p:sp>
        <p:nvSpPr>
          <p:cNvPr id="2" name="">
            <a:extLst>
              <a:ext uri="{FF2B5EF4-FFF2-40B4-BE49-F238E27FC236}">
                <ns2:creationId id="{BB8250DE-3976-41A6-AC39-89EB8CEE0282}"/>
              </a:ext>
            </a:extLst>
          </p:cNvPr>
          <p:cNvSpPr>
            <a:spLocks noGrp="1"/>
          </p:cNvSpPr>
          <p:nvPr/>
        </p:nvSpPr>
        <p:spPr>
          <a:xfrm>
            <a:off x="685800" y="6343650"/>
            <a:ext cx="2381250" cy="266700"/>
          </a:xfrm>
          <a:prstGeom prst="rect">
            <a:avLst/>
          </a:prstGeom>
          <a:noFill/>
          <a:ln w="0">
            <a:noFill/>
          </a:ln>
        </p:spPr>
        <p:txBody>
          <a:bodyPr lIns="0" tIns="0" rIns="0" bIns="0" anchor="t">
            <a:noAutofit/>
          </a:bodyPr>
          <a:lstStyle>
            <a:defPPr>
              <a:defRPr sz="1275" b="1">
                <a:solidFill>
                  <a:srgbClr val="BC9B63"/>
                </a:solidFill>
                <a:latin typeface="DejaVu Sans"/>
                <a:ea typeface="DejaVu Sans"/>
                <a:cs typeface="DejaVu Sans"/>
              </a:defRPr>
            </a:defPPr>
          </a:lstStyle>
          <a:p>
            <a:pPr>
              <a:defRPr sz="1275" b="1">
                <a:solidFill>
                  <a:srgbClr val="BC9B63"/>
                </a:solidFill>
                <a:latin typeface="DejaVu Sans"/>
                <a:ea typeface="DejaVu Sans"/>
                <a:cs typeface="DejaVu Sans"/>
              </a:defRPr>
            </a:pPr>
            <a:r>
              <a:rPr sz="1275" b="1">
                <a:solidFill>
                  <a:srgbClr val="BC9B63"/>
                </a:solidFill>
                <a:latin typeface="DejaVu Sans"/>
                <a:ea typeface="DejaVu Sans"/>
                <a:cs typeface="DejaVu Sans"/>
              </a:rPr>
              <a:t>PRIMIZIA</a:t>
            </a:r>
          </a:p>
        </p:txBody>
      </p:sp>
      <p:sp>
        <p:nvSpPr>
          <p:cNvPr id="3" name="">
            <a:extLst>
              <a:ext uri="{FF2B5EF4-FFF2-40B4-BE49-F238E27FC236}">
                <ns2:creationId id="{0F030B56-3BFF-4D55-8E6F-0C8F1F48DB92}"/>
              </a:ext>
            </a:extLst>
          </p:cNvPr>
          <p:cNvSpPr>
            <a:spLocks noGrp="1"/>
          </p:cNvSpPr>
          <p:nvPr/>
        </p:nvSpPr>
        <p:spPr>
          <a:xfrm>
            <a:off x="11049000" y="6334125"/>
            <a:ext cx="457200" cy="285750"/>
          </a:xfrm>
          <a:prstGeom prst="rect">
            <a:avLst/>
          </a:prstGeom>
          <a:noFill/>
          <a:ln w="0">
            <a:noFill/>
          </a:ln>
        </p:spPr>
        <p:txBody>
          <a:bodyPr lIns="0" tIns="0" rIns="0" bIns="0" anchor="t">
            <a:noAutofit/>
          </a:bodyPr>
          <a:lstStyle>
            <a:defPPr>
              <a:defRPr sz="1350" b="0">
                <a:solidFill>
                  <a:srgbClr val="BC9B63"/>
                </a:solidFill>
                <a:latin typeface="DejaVu Sans"/>
                <a:ea typeface="DejaVu Sans"/>
                <a:cs typeface="DejaVu Sans"/>
              </a:defRPr>
            </a:defPPr>
          </a:lstStyle>
          <a:p>
            <a:pPr>
              <a:defRPr sz="1350" b="0">
                <a:solidFill>
                  <a:srgbClr val="BC9B63"/>
                </a:solidFill>
                <a:latin typeface="DejaVu Sans"/>
                <a:ea typeface="DejaVu Sans"/>
                <a:cs typeface="DejaVu Sans"/>
              </a:defRPr>
            </a:pPr>
            <a:r>
              <a:rPr sz="1350" b="0">
                <a:solidFill>
                  <a:srgbClr val="BC9B63"/>
                </a:solidFill>
                <a:latin typeface="DejaVu Sans"/>
                <a:ea typeface="DejaVu Sans"/>
                <a:cs typeface="DejaVu Sans"/>
              </a:rPr>
              <a:t>19</a:t>
            </a:r>
          </a:p>
        </p:txBody>
      </p:sp>
      <p:sp>
        <p:nvSpPr>
          <p:cNvPr id="4" name="">
            <a:extLst>
              <a:ext uri="{FF2B5EF4-FFF2-40B4-BE49-F238E27FC236}">
                <ns2:creationId id="{A51F9513-653A-4540-83F1-033BC9F07C30}"/>
              </a:ext>
            </a:extLst>
          </p:cNvPr>
          <p:cNvSpPr>
            <a:spLocks noGrp="1"/>
          </p:cNvSpPr>
          <p:nvPr/>
        </p:nvSpPr>
        <p:spPr>
          <a:xfrm>
            <a:off x="685800" y="1914525"/>
            <a:ext cx="10477500" cy="1524000"/>
          </a:xfrm>
          <a:prstGeom prst="rect">
            <a:avLst/>
          </a:prstGeom>
          <a:noFill/>
          <a:ln w="0">
            <a:noFill/>
          </a:ln>
        </p:spPr>
        <p:txBody>
          <a:bodyPr lIns="0" tIns="0" rIns="0" bIns="0" anchor="t">
            <a:noAutofit/>
          </a:bodyPr>
          <a:lstStyle>
            <a:defPPr>
              <a:defRPr sz="3675" b="0">
                <a:solidFill>
                  <a:srgbClr val="F5F1E8"/>
                </a:solidFill>
                <a:latin typeface="Bitstream Charter"/>
                <a:ea typeface="Bitstream Charter"/>
                <a:cs typeface="Bitstream Charter"/>
              </a:defRPr>
            </a:defPPr>
          </a:lstStyle>
          <a:p>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Bringing exceptional products</a:t>
            </a:r>
          </a:p>
          <a:p>
            <a:pPr>
              <a:defRPr sz="3675" b="0">
                <a:solidFill>
                  <a:srgbClr val="F5F1E8"/>
                </a:solidFill>
                <a:latin typeface="Bitstream Charter"/>
                <a:ea typeface="Bitstream Charter"/>
                <a:cs typeface="Bitstream Charter"/>
              </a:defRPr>
            </a:pPr>
            <a:r>
              <a:rPr sz="3675" b="0">
                <a:solidFill>
                  <a:srgbClr val="F5F1E8"/>
                </a:solidFill>
                <a:latin typeface="Bitstream Charter"/>
                <a:ea typeface="Bitstream Charter"/>
                <a:cs typeface="Bitstream Charter"/>
              </a:rPr>
              <a:t>to the world</a:t>
            </a:r>
          </a:p>
        </p:txBody>
      </p:sp>
      <p:sp>
        <p:nvSpPr>
          <p:cNvPr id="5" name="">
            <a:extLst>
              <a:ext uri="{FF2B5EF4-FFF2-40B4-BE49-F238E27FC236}">
                <ns2:creationId id="{71D8F369-332E-4280-A19B-7AA5496B6C9F}"/>
              </a:ext>
            </a:extLst>
          </p:cNvPr>
          <p:cNvSpPr>
            <a:spLocks noGrp="1"/>
          </p:cNvSpPr>
          <p:nvPr/>
        </p:nvSpPr>
        <p:spPr>
          <a:xfrm>
            <a:off x="685800" y="3886200"/>
            <a:ext cx="10096500" cy="952500"/>
          </a:xfrm>
          <a:prstGeom prst="rect">
            <a:avLst/>
          </a:prstGeom>
          <a:noFill/>
          <a:ln w="0">
            <a:noFill/>
          </a:ln>
        </p:spPr>
        <p:txBody>
          <a:bodyPr lIns="0" tIns="0" rIns="0" bIns="0" anchor="t">
            <a:noAutofit/>
          </a:bodyPr>
          <a:lstStyle>
            <a:defPPr>
              <a:defRPr sz="2400" b="0">
                <a:solidFill>
                  <a:srgbClr val="F5F1E8"/>
                </a:solidFill>
                <a:latin typeface="DejaVu Sans"/>
                <a:ea typeface="DejaVu Sans"/>
                <a:cs typeface="DejaVu Sans"/>
              </a:defRPr>
            </a:defPPr>
          </a:lstStyle>
          <a:p>
            <a:pPr>
              <a:defRPr sz="2400" b="0">
                <a:solidFill>
                  <a:srgbClr val="F5F1E8"/>
                </a:solidFill>
                <a:latin typeface="DejaVu Sans"/>
                <a:ea typeface="DejaVu Sans"/>
                <a:cs typeface="DejaVu Sans"/>
              </a:defRPr>
            </a:pPr>
            <a:r>
              <a:rPr sz="2400" b="0">
                <a:solidFill>
                  <a:srgbClr val="F5F1E8"/>
                </a:solidFill>
                <a:latin typeface="DejaVu Sans"/>
                <a:ea typeface="DejaVu Sans"/>
                <a:cs typeface="DejaVu Sans"/>
              </a:rPr>
              <a:t>Creating the conditions for customers to choose, enjoy and buy them again.</a:t>
            </a:r>
          </a:p>
        </p:txBody>
      </p:sp>
      <p:sp>
        <p:nvSpPr>
          <p:cNvPr id="6" name="">
            <a:extLst>
              <a:ext uri="{FF2B5EF4-FFF2-40B4-BE49-F238E27FC236}">
                <ns2:creationId id="{4FB63851-558E-497E-AA2C-3F8E77B7134B}"/>
              </a:ext>
            </a:extLst>
          </p:cNvPr>
          <p:cNvSpPr>
            <a:spLocks noGrp="1"/>
          </p:cNvSpPr>
          <p:nvPr/>
        </p:nvSpPr>
        <p:spPr>
          <a:xfrm>
            <a:off x="685800" y="5400675"/>
            <a:ext cx="10477500" cy="666750"/>
          </a:xfrm>
          <a:prstGeom prst="rect">
            <a:avLst/>
          </a:prstGeom>
          <a:noFill/>
          <a:ln w="0">
            <a:noFill/>
          </a:ln>
        </p:spPr>
        <p:txBody>
          <a:bodyPr lIns="0" tIns="0" rIns="0" bIns="0" anchor="t">
            <a:noAutofit/>
          </a:bodyPr>
          <a:lstStyle>
            <a:defPPr>
              <a:defRPr sz="2025" b="0">
                <a:solidFill>
                  <a:srgbClr val="BC9B63"/>
                </a:solidFill>
                <a:latin typeface="DejaVu Sans"/>
                <a:ea typeface="DejaVu Sans"/>
                <a:cs typeface="DejaVu Sans"/>
              </a:defRPr>
            </a:defPPr>
          </a:lstStyle>
          <a:p>
            <a:pPr>
              <a:defRPr sz="2025" b="0">
                <a:solidFill>
                  <a:srgbClr val="BC9B63"/>
                </a:solidFill>
                <a:latin typeface="DejaVu Sans"/>
                <a:ea typeface="DejaVu Sans"/>
                <a:cs typeface="DejaVu Sans"/>
              </a:defRPr>
            </a:pPr>
            <a:r>
              <a:rPr sz="2025" b="0">
                <a:solidFill>
                  <a:srgbClr val="BC9B63"/>
                </a:solidFill>
                <a:latin typeface="DejaVu Sans"/>
                <a:ea typeface="DejaVu Sans"/>
                <a:cs typeface="DejaVu Sans"/>
              </a:rPr>
              <a:t>Selected quality. Consistent pricing. Lasting relationships.</a:t>
            </a:r>
          </a:p>
        </p:txBody>
      </p:sp>
      <p:sp>
        <p:nvSpPr>
          <p:cNvPr id="99" name="Sito web Primizia">
            <a:extLst>
              <a:ext uri="{FF2B5EF4-FFF2-40B4-BE49-F238E27FC236}">
                <ns2:creationId id="{28BD9511-0A55-4BD1-BD0F-0A3E427BD9C5}"/>
              </a:ext>
            </a:extLst>
          </p:cNvPr>
          <p:cNvSpPr>
            <a:spLocks noGrp="1"/>
          </p:cNvSpPr>
          <p:nvPr/>
        </p:nvSpPr>
        <p:spPr>
          <a:xfrm>
            <a:off x="4286250" y="6315075"/>
            <a:ext cx="3619500" cy="285750"/>
          </a:xfrm>
          <a:prstGeom prst="rect">
            <a:avLst/>
          </a:prstGeom>
          <a:noFill/>
          <a:ln w="0">
            <a:noFill/>
          </a:ln>
        </p:spPr>
        <p:txBody>
          <a:bodyPr/>
          <a:lstStyle>
            <a:defPPr algn="ctr">
              <a:defRPr sz="1275">
                <a:solidFill>
                  <a:srgbClr val="BC9B63"/>
                </a:solidFill>
              </a:defRPr>
            </a:defPPr>
            <a:lvl1pPr algn="ctr">
              <a:defRPr sz="1275">
                <a:solidFill>
                  <a:srgbClr val="BC9B63"/>
                </a:solidFill>
              </a:defRPr>
            </a:lvl1pPr>
            <a:lvl2pPr algn="ctr">
              <a:defRPr sz="1275">
                <a:solidFill>
                  <a:srgbClr val="BC9B63"/>
                </a:solidFill>
              </a:defRPr>
            </a:lvl2pPr>
            <a:lvl3pPr algn="ctr">
              <a:defRPr sz="1275">
                <a:solidFill>
                  <a:srgbClr val="BC9B63"/>
                </a:solidFill>
              </a:defRPr>
            </a:lvl3pPr>
            <a:lvl4pPr algn="ctr">
              <a:defRPr sz="1275">
                <a:solidFill>
                  <a:srgbClr val="BC9B63"/>
                </a:solidFill>
              </a:defRPr>
            </a:lvl4pPr>
            <a:lvl5pPr algn="ctr">
              <a:defRPr sz="1275">
                <a:solidFill>
                  <a:srgbClr val="BC9B63"/>
                </a:solidFill>
              </a:defRPr>
            </a:lvl5pPr>
            <a:lvl6pPr algn="ctr">
              <a:defRPr sz="1275">
                <a:solidFill>
                  <a:srgbClr val="BC9B63"/>
                </a:solidFill>
              </a:defRPr>
            </a:lvl6pPr>
            <a:lvl7pPr algn="ctr">
              <a:defRPr sz="1275">
                <a:solidFill>
                  <a:srgbClr val="BC9B63"/>
                </a:solidFill>
              </a:defRPr>
            </a:lvl7pPr>
            <a:lvl8pPr algn="ctr">
              <a:defRPr sz="1275">
                <a:solidFill>
                  <a:srgbClr val="BC9B63"/>
                </a:solidFill>
              </a:defRPr>
            </a:lvl8pPr>
            <a:lvl9pPr algn="ctr">
              <a:defRPr sz="1275">
                <a:solidFill>
                  <a:srgbClr val="BC9B63"/>
                </a:solidFill>
              </a:defRPr>
            </a:lvl9pPr>
          </a:lstStyle>
          <a:p>
            <a:pPr algn="ctr">
              <a:defRPr sz="1275">
                <a:solidFill>
                  <a:srgbClr val="BC9B63"/>
                </a:solidFill>
              </a:defRPr>
            </a:pPr>
            <a:r>
              <a:rPr sz="1275">
                <a:solidFill>
                  <a:srgbClr val="BC9B63"/>
                </a:solidFill>
              </a:rPr>
              <a:t>www.primiziaexport.com</a:t>
            </a:r>
          </a:p>
        </p:txBody>
      </p:sp>
    </p:spTree>
    <p:extLst>
      <p:ext uri="{BB962C8B-B14F-4D97-AF65-F5344CB8AC3E}">
        <ns3:creationId val="12452890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2026-10-12T07:38:01.1110000Z</dcterms:created>
  <dcterms:modified xsi:type="dcterms:W3CDTF">2026-10-12T07:38:01.1110000Z</dcterms:modified>
</coreProperties>
</file>